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dbb35989a6f4bde" /><Relationship Type="http://schemas.openxmlformats.org/officeDocument/2006/relationships/extended-properties" Target="/docProps/app.xml" Id="R11344a886e3e4cf0" /><Relationship Type="http://schemas.openxmlformats.org/officeDocument/2006/relationships/officeDocument" Target="/ppt/presentation.xml" Id="R3b3ee9c731b34c49" /></Relationships>
</file>

<file path=ppt/presentation.xml><?xml version="1.0" encoding="utf-8"?>
<p:presentation xmlns:p="http://schemas.openxmlformats.org/presentationml/2006/main">
  <p:sldMasterIdLst>
    <p:sldMasterId xmlns:r="http://schemas.openxmlformats.org/officeDocument/2006/relationships" id="2147483648" r:id="R3b1a21fa463b409e"/>
  </p:sldMasterIdLst>
  <p:notesMasterIdLst>
    <p:notesMasterId xmlns:r="http://schemas.openxmlformats.org/officeDocument/2006/relationships" r:id="R56ca299b4b8d4160"/>
  </p:notesMasterIdLst>
  <p:sldIdLst>
    <p:sldId xmlns:r="http://schemas.openxmlformats.org/officeDocument/2006/relationships" id="256" r:id="Ra1486cc47178492c"/>
    <p:sldId xmlns:r="http://schemas.openxmlformats.org/officeDocument/2006/relationships" id="257" r:id="Rdded4543b0824516"/>
    <p:sldId xmlns:r="http://schemas.openxmlformats.org/officeDocument/2006/relationships" id="258" r:id="R861668dd24ec405e"/>
    <p:sldId xmlns:r="http://schemas.openxmlformats.org/officeDocument/2006/relationships" id="259" r:id="R8afbaabd68b840c8"/>
    <p:sldId xmlns:r="http://schemas.openxmlformats.org/officeDocument/2006/relationships" id="260" r:id="Rde2f14ab21f5433e"/>
    <p:sldId xmlns:r="http://schemas.openxmlformats.org/officeDocument/2006/relationships" id="261" r:id="Rc9d5a21b032f4166"/>
    <p:sldId xmlns:r="http://schemas.openxmlformats.org/officeDocument/2006/relationships" id="262" r:id="R6684bb436f224967"/>
    <p:sldId xmlns:r="http://schemas.openxmlformats.org/officeDocument/2006/relationships" id="263" r:id="R3325a7d86c79485b"/>
    <p:sldId xmlns:r="http://schemas.openxmlformats.org/officeDocument/2006/relationships" id="264" r:id="R686192990a144836"/>
    <p:sldId xmlns:r="http://schemas.openxmlformats.org/officeDocument/2006/relationships" id="265" r:id="R2f260812c9cd444f"/>
    <p:sldId xmlns:r="http://schemas.openxmlformats.org/officeDocument/2006/relationships" id="266" r:id="R69b795e68542467d"/>
    <p:sldId xmlns:r="http://schemas.openxmlformats.org/officeDocument/2006/relationships" id="267" r:id="R5ef2f5902dc444d6"/>
    <p:sldId xmlns:r="http://schemas.openxmlformats.org/officeDocument/2006/relationships" id="268" r:id="Rf96525f47cce4f22"/>
    <p:sldId xmlns:r="http://schemas.openxmlformats.org/officeDocument/2006/relationships" id="269" r:id="Rde23bd734bf448ac"/>
    <p:sldId xmlns:r="http://schemas.openxmlformats.org/officeDocument/2006/relationships" id="270" r:id="R02fa0f59dd73498c"/>
    <p:sldId xmlns:r="http://schemas.openxmlformats.org/officeDocument/2006/relationships" id="271" r:id="Rbfddad1a96d74909"/>
    <p:sldId xmlns:r="http://schemas.openxmlformats.org/officeDocument/2006/relationships" id="272" r:id="R7d963f1f64314d88"/>
    <p:sldId xmlns:r="http://schemas.openxmlformats.org/officeDocument/2006/relationships" id="273" r:id="R938c4d6993194da0"/>
    <p:sldId xmlns:r="http://schemas.openxmlformats.org/officeDocument/2006/relationships" id="274" r:id="R1105065dd8594472"/>
    <p:sldId xmlns:r="http://schemas.openxmlformats.org/officeDocument/2006/relationships" id="275" r:id="Rbd9041954fca4595"/>
    <p:sldId xmlns:r="http://schemas.openxmlformats.org/officeDocument/2006/relationships" id="276" r:id="R9c33c3378ea44b0d"/>
    <p:sldId xmlns:r="http://schemas.openxmlformats.org/officeDocument/2006/relationships" id="277" r:id="Rf922d334b6b04957"/>
    <p:sldId xmlns:r="http://schemas.openxmlformats.org/officeDocument/2006/relationships" id="278" r:id="R9128f21d0a934766"/>
    <p:sldId xmlns:r="http://schemas.openxmlformats.org/officeDocument/2006/relationships" id="279" r:id="Re69c8e0905b7430a"/>
    <p:sldId xmlns:r="http://schemas.openxmlformats.org/officeDocument/2006/relationships" id="280" r:id="R0b5e80776068494e"/>
    <p:sldId xmlns:r="http://schemas.openxmlformats.org/officeDocument/2006/relationships" id="281" r:id="R66bfe8ec9be8444c"/>
    <p:sldId xmlns:r="http://schemas.openxmlformats.org/officeDocument/2006/relationships" id="282" r:id="R9f443b12d09945bb"/>
    <p:sldId xmlns:r="http://schemas.openxmlformats.org/officeDocument/2006/relationships" id="283" r:id="R937bffb79ab340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52e5d747944785" /><Relationship Type="http://schemas.openxmlformats.org/officeDocument/2006/relationships/slideMaster" Target="/ppt/slideMasters/slideMaster1.xml" Id="R3b1a21fa463b409e" /><Relationship Type="http://schemas.openxmlformats.org/officeDocument/2006/relationships/notesMaster" Target="/ppt/notesMasters/notesMaster1.xml" Id="R56ca299b4b8d4160" /><Relationship Type="http://schemas.openxmlformats.org/officeDocument/2006/relationships/presProps" Target="/ppt/presProps.xml" Id="Rd001f3713bce492d" /><Relationship Type="http://schemas.openxmlformats.org/officeDocument/2006/relationships/tableStyles" Target="/ppt/tableStyles.xml" Id="Raf0ec0d3cea54e40" /><Relationship Type="http://schemas.openxmlformats.org/officeDocument/2006/relationships/slide" Target="/ppt/slides/slide1.xml" Id="Ra1486cc47178492c" /><Relationship Type="http://schemas.openxmlformats.org/officeDocument/2006/relationships/slide" Target="/ppt/slides/slide2.xml" Id="Rdded4543b0824516" /><Relationship Type="http://schemas.openxmlformats.org/officeDocument/2006/relationships/slide" Target="/ppt/slides/slide3.xml" Id="R861668dd24ec405e" /><Relationship Type="http://schemas.openxmlformats.org/officeDocument/2006/relationships/slide" Target="/ppt/slides/slide4.xml" Id="R8afbaabd68b840c8" /><Relationship Type="http://schemas.openxmlformats.org/officeDocument/2006/relationships/slide" Target="/ppt/slides/slide5.xml" Id="Rde2f14ab21f5433e" /><Relationship Type="http://schemas.openxmlformats.org/officeDocument/2006/relationships/slide" Target="/ppt/slides/slide6.xml" Id="Rc9d5a21b032f4166" /><Relationship Type="http://schemas.openxmlformats.org/officeDocument/2006/relationships/slide" Target="/ppt/slides/slide7.xml" Id="R6684bb436f224967" /><Relationship Type="http://schemas.openxmlformats.org/officeDocument/2006/relationships/slide" Target="/ppt/slides/slide8.xml" Id="R3325a7d86c79485b" /><Relationship Type="http://schemas.openxmlformats.org/officeDocument/2006/relationships/slide" Target="/ppt/slides/slide9.xml" Id="R686192990a144836" /><Relationship Type="http://schemas.openxmlformats.org/officeDocument/2006/relationships/slide" Target="/ppt/slides/slide10.xml" Id="R2f260812c9cd444f" /><Relationship Type="http://schemas.openxmlformats.org/officeDocument/2006/relationships/slide" Target="/ppt/slides/slide11.xml" Id="R69b795e68542467d" /><Relationship Type="http://schemas.openxmlformats.org/officeDocument/2006/relationships/slide" Target="/ppt/slides/slide12.xml" Id="R5ef2f5902dc444d6" /><Relationship Type="http://schemas.openxmlformats.org/officeDocument/2006/relationships/slide" Target="/ppt/slides/slide13.xml" Id="Rf96525f47cce4f22" /><Relationship Type="http://schemas.openxmlformats.org/officeDocument/2006/relationships/slide" Target="/ppt/slides/slide14.xml" Id="Rde23bd734bf448ac" /><Relationship Type="http://schemas.openxmlformats.org/officeDocument/2006/relationships/slide" Target="/ppt/slides/slide15.xml" Id="R02fa0f59dd73498c" /><Relationship Type="http://schemas.openxmlformats.org/officeDocument/2006/relationships/slide" Target="/ppt/slides/slide16.xml" Id="Rbfddad1a96d74909" /><Relationship Type="http://schemas.openxmlformats.org/officeDocument/2006/relationships/slide" Target="/ppt/slides/slide17.xml" Id="R7d963f1f64314d88" /><Relationship Type="http://schemas.openxmlformats.org/officeDocument/2006/relationships/slide" Target="/ppt/slides/slide18.xml" Id="R938c4d6993194da0" /><Relationship Type="http://schemas.openxmlformats.org/officeDocument/2006/relationships/slide" Target="/ppt/slides/slide19.xml" Id="R1105065dd8594472" /><Relationship Type="http://schemas.openxmlformats.org/officeDocument/2006/relationships/slide" Target="/ppt/slides/slide20.xml" Id="Rbd9041954fca4595" /><Relationship Type="http://schemas.openxmlformats.org/officeDocument/2006/relationships/slide" Target="/ppt/slides/slide21.xml" Id="R9c33c3378ea44b0d" /><Relationship Type="http://schemas.openxmlformats.org/officeDocument/2006/relationships/slide" Target="/ppt/slides/slide22.xml" Id="Rf922d334b6b04957" /><Relationship Type="http://schemas.openxmlformats.org/officeDocument/2006/relationships/slide" Target="/ppt/slides/slide23.xml" Id="R9128f21d0a934766" /><Relationship Type="http://schemas.openxmlformats.org/officeDocument/2006/relationships/slide" Target="/ppt/slides/slide24.xml" Id="Re69c8e0905b7430a" /><Relationship Type="http://schemas.openxmlformats.org/officeDocument/2006/relationships/slide" Target="/ppt/slides/slide25.xml" Id="R0b5e80776068494e" /><Relationship Type="http://schemas.openxmlformats.org/officeDocument/2006/relationships/slide" Target="/ppt/slides/slide26.xml" Id="R66bfe8ec9be8444c" /><Relationship Type="http://schemas.openxmlformats.org/officeDocument/2006/relationships/slide" Target="/ppt/slides/slide27.xml" Id="R9f443b12d09945bb" /><Relationship Type="http://schemas.openxmlformats.org/officeDocument/2006/relationships/slide" Target="/ppt/slides/slide28.xml" Id="R937bffb79ab340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4452e3634e4e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279ca67715948cc" /><Relationship Type="http://schemas.openxmlformats.org/officeDocument/2006/relationships/notesMaster" Target="/ppt/notesMasters/notesMaster1.xml" Id="Rf0ace00992e544ff" /></Relationships>
</file>

<file path=ppt/notesSlides/_rels/notesSlide2.xml.rels>&#65279;<?xml version="1.0" encoding="utf-8"?><Relationships xmlns="http://schemas.openxmlformats.org/package/2006/relationships"><Relationship Type="http://schemas.openxmlformats.org/officeDocument/2006/relationships/slide" Target="/ppt/slides/slide2.xml" Id="R26507d7f3cad4e20" /><Relationship Type="http://schemas.openxmlformats.org/officeDocument/2006/relationships/notesMaster" Target="/ppt/notesMasters/notesMaster1.xml" Id="R32f47488edf04fe7" /></Relationships>
</file>

<file path=ppt/notesSlides/_rels/notesSlide3.xml.rels>&#65279;<?xml version="1.0" encoding="utf-8"?><Relationships xmlns="http://schemas.openxmlformats.org/package/2006/relationships"><Relationship Type="http://schemas.openxmlformats.org/officeDocument/2006/relationships/slide" Target="/ppt/slides/slide3.xml" Id="Re60f2726d0a34308" /><Relationship Type="http://schemas.openxmlformats.org/officeDocument/2006/relationships/notesMaster" Target="/ppt/notesMasters/notesMaster1.xml" Id="R020a9bc34a7746ae" /></Relationships>
</file>

<file path=ppt/notesSlides/_rels/notesSlide4.xml.rels>&#65279;<?xml version="1.0" encoding="utf-8"?><Relationships xmlns="http://schemas.openxmlformats.org/package/2006/relationships"><Relationship Type="http://schemas.openxmlformats.org/officeDocument/2006/relationships/slide" Target="/ppt/slides/slide4.xml" Id="Rcc7b0db386fc44d8" /><Relationship Type="http://schemas.openxmlformats.org/officeDocument/2006/relationships/notesMaster" Target="/ppt/notesMasters/notesMaster1.xml" Id="R875719503891456d" /></Relationships>
</file>

<file path=ppt/notesSlides/_rels/notesSlide5.xml.rels>&#65279;<?xml version="1.0" encoding="utf-8"?><Relationships xmlns="http://schemas.openxmlformats.org/package/2006/relationships"><Relationship Type="http://schemas.openxmlformats.org/officeDocument/2006/relationships/slide" Target="/ppt/slides/slide5.xml" Id="R090dcbaf07ed4082" /><Relationship Type="http://schemas.openxmlformats.org/officeDocument/2006/relationships/notesMaster" Target="/ppt/notesMasters/notesMaster1.xml" Id="R7117ef3f4ba7465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264c432e794101" /><Relationship Type="http://schemas.openxmlformats.org/officeDocument/2006/relationships/notesMaster" Target="/ppt/notesMasters/notesMaster1.xml" Id="R085d2f9dd7e9459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904011b1782418b" /><Relationship Type="http://schemas.openxmlformats.org/officeDocument/2006/relationships/notesMaster" Target="/ppt/notesMasters/notesMaster1.xml" Id="Rbe61294d42a8410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8048779e2a4398" /><Relationship Type="http://schemas.openxmlformats.org/officeDocument/2006/relationships/notesMaster" Target="/ppt/notesMasters/notesMaster1.xml" Id="Rd9fb2f4d5ce34d33"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21acc5b4994b82" /><Relationship Type="http://schemas.openxmlformats.org/officeDocument/2006/relationships/notesMaster" Target="/ppt/notesMasters/notesMaster1.xml" Id="R98054d12700d479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8bb5e4d22924804" /><Relationship Type="http://schemas.openxmlformats.org/officeDocument/2006/relationships/notesMaster" Target="/ppt/notesMasters/notesMaster1.xml" Id="R914b66b989cb416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8f9cde6425e4281" /><Relationship Type="http://schemas.openxmlformats.org/officeDocument/2006/relationships/notesMaster" Target="/ppt/notesMasters/notesMaster1.xml" Id="R56e2d378c399440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e5d90543774bef" /><Relationship Type="http://schemas.openxmlformats.org/officeDocument/2006/relationships/notesMaster" Target="/ppt/notesMasters/notesMaster1.xml" Id="R56011bc50cd449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febccf9b3594949" /><Relationship Type="http://schemas.openxmlformats.org/officeDocument/2006/relationships/notesMaster" Target="/ppt/notesMasters/notesMaster1.xml" Id="R136198beda61466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34743ea2001484d" /><Relationship Type="http://schemas.openxmlformats.org/officeDocument/2006/relationships/notesMaster" Target="/ppt/notesMasters/notesMaster1.xml" Id="R56d83c0846094af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4fa2bc810f041a8" /><Relationship Type="http://schemas.openxmlformats.org/officeDocument/2006/relationships/notesMaster" Target="/ppt/notesMasters/notesMaster1.xml" Id="R77f77d9dfee24d9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4645b498dbb4366" /><Relationship Type="http://schemas.openxmlformats.org/officeDocument/2006/relationships/notesMaster" Target="/ppt/notesMasters/notesMaster1.xml" Id="Rf7a432cd50794b1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5cb4811a2c54fee" /><Relationship Type="http://schemas.openxmlformats.org/officeDocument/2006/relationships/notesMaster" Target="/ppt/notesMasters/notesMaster1.xml" Id="R4b49d6fbd892446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0fe2d0ebfa04061" /><Relationship Type="http://schemas.openxmlformats.org/officeDocument/2006/relationships/notesMaster" Target="/ppt/notesMasters/notesMaster1.xml" Id="R43c075d50ba8499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b7699d9718943ae" /><Relationship Type="http://schemas.openxmlformats.org/officeDocument/2006/relationships/notesMaster" Target="/ppt/notesMasters/notesMaster1.xml" Id="R66b84f4f4b1e4a4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7cbfc5860aa44fe" /><Relationship Type="http://schemas.openxmlformats.org/officeDocument/2006/relationships/notesMaster" Target="/ppt/notesMasters/notesMaster1.xml" Id="R46208506c987438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db91064516f4bc3" /><Relationship Type="http://schemas.openxmlformats.org/officeDocument/2006/relationships/notesMaster" Target="/ppt/notesMasters/notesMaster1.xml" Id="R9296d8d61520452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800b4a948cc4f30" /><Relationship Type="http://schemas.openxmlformats.org/officeDocument/2006/relationships/notesMaster" Target="/ppt/notesMasters/notesMaster1.xml" Id="R0e7f98508970479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98ef1d0e6764cd9" /><Relationship Type="http://schemas.openxmlformats.org/officeDocument/2006/relationships/notesMaster" Target="/ppt/notesMasters/notesMaster1.xml" Id="Rec63c168b9bd434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d394378d3434529" /><Relationship Type="http://schemas.openxmlformats.org/officeDocument/2006/relationships/notesMaster" Target="/ppt/notesMasters/notesMaster1.xml" Id="Rb6edf368918d4e3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bd07a05bfac477c" /><Relationship Type="http://schemas.openxmlformats.org/officeDocument/2006/relationships/notesMaster" Target="/ppt/notesMasters/notesMaster1.xml" Id="Refe38fa0eee2458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53610ce3fc64a85" /><Relationship Type="http://schemas.openxmlformats.org/officeDocument/2006/relationships/notesMaster" Target="/ppt/notesMasters/notesMaster1.xml" Id="R6a470abe0a5246c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06fbdf3460642b1" /><Relationship Type="http://schemas.openxmlformats.org/officeDocument/2006/relationships/notesMaster" Target="/ppt/notesMasters/notesMaster1.xml" Id="R2c1f81ec6fb6416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2acaffe44194716" /><Relationship Type="http://schemas.openxmlformats.org/officeDocument/2006/relationships/notesMaster" Target="/ppt/notesMasters/notesMaster1.xml" Id="R5d148a665b8e479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ai for environmental</a:t>
            </a:r>
          </a:p>
          <a:p xmlns:a="http://schemas.openxmlformats.org/drawingml/2006/main">
            <a:r>
              <a:t>sustainability in agriculture. Soil, water and resource decisions supported by data Assoc. Prof. Dr. Vlad Stoian AITrain Erasmus+ project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learning outcomes. Explain interactions between farming and natural resources. Describe AI, IoT and remote-sensing applications. Identify measurements for environmental assessment. Compare management options using explicit indicators.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agriculture and environmental processes. Crop growth depends on soil, water and climate. Management changes nutrient and water flows. Farm operations use energy and other resources. Environmental assessment examines the effects of those choices.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soil as a living system. Roots, microorganisms and soil fauna interact. Organic matter contributes to soil functions. Structure influences air and water movement. Soil health requires biological and physical interpretation. Ask learners to connect the information with a concrete decision in their field of study.</a:t>
            </a:r>
          </a:p>
          <a:p xmlns:a="http://schemas.openxmlformats.org/drawingml/2006/main">
            <a:r>
              <a:t/>
            </a:r>
          </a:p>
          <a:p xmlns:a="http://schemas.openxmlformats.org/drawingml/2006/main">
            <a:r>
              <a:t>Image credit: SARE, Our Living Soil. https://www.sare.org/publications/farming-with-soil-life/our-living-soil/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nutrient movement and water quality. Applied nutrients can follow several pathways. Crop uptake depends on demand and availability. Runoff and drainage can transport nutrients away. Management needs information about soil, timing and water flow.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biodiversity and farming systems. Crop diversity changes the production environment. Habitats support organisms within the agricultural landscape. Monitoring can reveal spatial and seasonal differences. Management should consider production and ecological effects.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ai tasks in environmental management. Classification identifies categories in images or records. Prediction estimates future conditions or responses. Anomaly detection highlights unexpected measurements. Decision support compares options using stated objectives.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machine learning and model training. Training examples connect inputs with reference outcomes. A model learns relationships within those examples. Independent observations test performance on new cases. Local conditions affect how well the model transfers.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generative and predictive ai. Generative tools produce text or other content. Predictive tools estimate values or event probabilities. Each tool needs a task-appropriate verification method. Agricultural decisions need traceable evidence and domain knowledge.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iot, cloud and edge processing. Connected devices collect observations in the field. Gateways move records between sensors and platforms. Cloud systems combine information from many locations. Edge processing analyses data near the measuring device.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environmental data sources. Soil sampling supplies physical and chemical information. Weather stations describe local atmospheric conditions. Satellites and drones provide spatial observations. Machinery records connect operations with resource use.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remote sensing and spatial interpretation. Spectral measurements describe surface reflectance. Time series reveal changes during the growing season. Spatial patterns help locate areas for inspection. Ground observations support interpretation of image features. Ask learners to connect the information with a concrete decision in their field of study.</a:t>
            </a:r>
          </a:p>
          <a:p xmlns:a="http://schemas.openxmlformats.org/drawingml/2006/main">
            <a:r>
              <a:t/>
            </a:r>
          </a:p>
          <a:p xmlns:a="http://schemas.openxmlformats.org/drawingml/2006/main">
            <a:r>
              <a:t>Image credit: NASA Applied Sciences, satellite remote sensing for agriculture. https://appliedsciences.nasa.gov/what-we-do/food-security-agriculture/inside-food-security-agriculture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data quality and measurement scale. Sensor position influences what a reading represents. Calibration and maintenance affect measurement reliability. Different spatial resolutions can hide local differences. Time alignment matters when combining several data sources.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precision agriculture and management zones. Fields contain differences in soil and crop conditions. Maps can organise those differences into management zones. Zone decisions need agronomic interpretation. Operations and monitoring reveal whether the zones remain useful.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variable-rate technology. A prescription specifies a rate for each location. Navigation links the prescription with the moving machine. The controller changes the application setting. Applied-rate records support verification of the operation.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targeted weed control. Cameras identify plants along the machine path. Models locate weeds or classify treatment targets. Actuators apply the selected intervention. Detection errors and machine timing affect the result. Ask learners to connect the information with a concrete decision in their field of study.</a:t>
            </a:r>
          </a:p>
          <a:p xmlns:a="http://schemas.openxmlformats.org/drawingml/2006/main">
            <a:r>
              <a:t/>
            </a:r>
          </a:p>
          <a:p xmlns:a="http://schemas.openxmlformats.org/drawingml/2006/main">
            <a:r>
              <a:t>Image credit: John Deere See &amp; Spray illustration. https://www.deere.com/en/sprayers/see-spray-gen-2/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soil-health monitoring. Sampling can track organic matter and nutrient conditions. Field observations describe erosion and structural problems. Digital maps connect measurements with locations. Changes require interpretation over a suitable monitoring period.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compaction and erosion assessment. Machine traffic can change soil physical conditions. Slope, cover and rainfall influence erosion risk. Spatial observations support identification of vulnerable areas. Management responses need checks under actual field conditions.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water management and irrigation. Soil moisture describes selected root-zone conditions. Crop development affects water demand. Weather controls evaporation and transpiration. Irrigation decisions should connect demand with delivered water.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evapotranspiration and crop demand. Evapotranspiration combines soil evaporation and plant transpiration. Weather data help estimate atmospheric water demand. Crop and soil information add local context. Models can support forecasts of changing water requirements.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monitoring and irrigation control. Sensors record soil conditions and irrigation events. A scheduling model proposes timing or water quantity. The controller operates the installation. Flow and soil-response records verify the delivered action.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energy use in agricultural operations. Pumping energy depends on the installation and operating conditions. Machinery and protected cultivation create additional demand. Monitoring links energy use with a defined operation. Efficiency assessment needs comparable production conditions.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crop monitoring and integrated protection. Imaging can locate unusual crop conditions. Pest traps and field inspection provide complementary evidence. Models support recognition and prioritise investigation. Management choices should reflect pest pressure and crop context.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climate resilience and biodiversity planning. Seasonal information supports adaptation of crop management. Spatial data help examine crop and habitat patterns. Scenarios can compare different management options. Local observations test whether the selected strategy is suitable.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digital twins for environmental decisions. A digital twin represents a field or production system. Measurements update selected model variables. Scenarios explore the effects of management changes. Predicted effects require comparison with measured outcomes. Ask learners to connect the information with a concrete decision in their field of study.</a:t>
            </a:r>
          </a:p>
          <a:p xmlns:a="http://schemas.openxmlformats.org/drawingml/2006/main">
            <a:r>
              <a:t/>
            </a:r>
          </a:p>
          <a:p xmlns:a="http://schemas.openxmlformats.org/drawingml/2006/main">
            <a:r>
              <a:t>Image credit: Digital twin illustration. https://mentormate.com/blog/the-future-of-farming-7-ways-a-digital-twin-can-be-applied-to-agriculture/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environmental indicators and comparison. Water use needs a stated area and reporting period. Energy use needs a defined operation and unit. Input changes need comparison with crop performance. A baseline and common boundaries make comparisons meaningful.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exercise. Suggested indicators include water use in m³/ha and pumping electricity in kWh/ha. Specify the crop, season and system boundary. These are proposed evaluation measures, not reported performance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evidence for environmental improvement. Define the management change and expected effect. Collect comparable measurements before and after the change. Consider weather and production differences. Use measured outcomes to assess the environmental claim.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16341c8c5c14fe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46c4eb61eea487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a490bbe9e3f4f7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004ce106dce46f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4fea13877d641d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b871b1ae8c840d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07A1539B-5510-489D-936C-D3A2D6B01BAD}"/>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4987B915-9D04-4F2F-9D8B-958DDA77602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93F02470-0052-4A53-B233-E858FC3EFC7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392713CE-1294-496A-A08D-8C8747C8B8E1}"/>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D71CF989-26C9-4DAF-AF70-D4894E54F90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E963E09-77EA-475A-94D4-631243F17C05}"/>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72AA7132-29C6-45D7-AEC6-D0A2CF8D08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04F7E2D5-20FC-4695-891B-5D35123F5E3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C8FA51DB-D528-40AA-9B10-BC24EF0C7C78}"/>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47245A9B-E428-4A0D-AB47-66866ECAF89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9F077675-D15F-43BC-A25B-F7654BB2DC0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8C9121CC-648F-4DE9-B5C4-B6103E1B2F6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9CE1A74-66C2-4A92-93E9-73EADF55B677}"/>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1720931-AED9-48E2-BD95-7C8E3E1545C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0DCF0722-74BD-4A6B-83A6-07FAC63613A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c518f89f4044eeb" /><Relationship Type="http://schemas.openxmlformats.org/officeDocument/2006/relationships/slideLayout" Target="/ppt/slideLayouts/slideLayout1.xml" Id="R0af0a05bb1f74897" /><Relationship Type="http://schemas.openxmlformats.org/officeDocument/2006/relationships/slideLayout" Target="/ppt/slideLayouts/slideLayout2.xml" Id="R89054ea86e9b4dad" /><Relationship Type="http://schemas.openxmlformats.org/officeDocument/2006/relationships/slideLayout" Target="/ppt/slideLayouts/slideLayout3.xml" Id="R8beff1aa593a47e2" /><Relationship Type="http://schemas.openxmlformats.org/officeDocument/2006/relationships/slideLayout" Target="/ppt/slideLayouts/slideLayout4.xml" Id="R8e3eefc05f594ac7" /><Relationship Type="http://schemas.openxmlformats.org/officeDocument/2006/relationships/slideLayout" Target="/ppt/slideLayouts/slideLayout5.xml" Id="R153343df46f34c63" /><Relationship Type="http://schemas.openxmlformats.org/officeDocument/2006/relationships/slideLayout" Target="/ppt/slideLayouts/slideLayout6.xml" Id="R1a78ebb8c4794a1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af0a05bb1f74897"/>
    <p:sldLayoutId xmlns:r="http://schemas.openxmlformats.org/officeDocument/2006/relationships" id="2147483650" r:id="R89054ea86e9b4dad"/>
    <p:sldLayoutId xmlns:r="http://schemas.openxmlformats.org/officeDocument/2006/relationships" id="2147483651" r:id="R8beff1aa593a47e2"/>
    <p:sldLayoutId xmlns:r="http://schemas.openxmlformats.org/officeDocument/2006/relationships" id="2147483652" r:id="R8e3eefc05f594ac7"/>
    <p:sldLayoutId xmlns:r="http://schemas.openxmlformats.org/officeDocument/2006/relationships" id="2147483653" r:id="R153343df46f34c63"/>
    <p:sldLayoutId xmlns:r="http://schemas.openxmlformats.org/officeDocument/2006/relationships" id="2147483654" r:id="R1a78ebb8c4794a1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1f913aad1ab4f41" /><Relationship Type="http://schemas.openxmlformats.org/officeDocument/2006/relationships/notesSlide" Target="/ppt/notesSlides/notesSlide1.xml" Id="R59018a505c71478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4fdd897e1a34e4f" /><Relationship Type="http://schemas.openxmlformats.org/officeDocument/2006/relationships/notesSlide" Target="/ppt/notesSlides/notesSlide2.xml" Id="R73e56b974a324b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c46ef0dd0434e9b" /><Relationship Type="http://schemas.openxmlformats.org/officeDocument/2006/relationships/notesSlide" Target="/ppt/notesSlides/notesSlide3.xml" Id="R9acc9ae7cfbe495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f663b7c4de84442" /><Relationship Type="http://schemas.openxmlformats.org/officeDocument/2006/relationships/image" Target="/ppt/media/image.png" Id="R777e03f17d35406f" /><Relationship Type="http://schemas.openxmlformats.org/officeDocument/2006/relationships/notesSlide" Target="/ppt/notesSlides/notesSlide4.xml" Id="R0056bd4eec3e4e6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27eb9b387a54366" /><Relationship Type="http://schemas.openxmlformats.org/officeDocument/2006/relationships/image" Target="/ppt/media/image2.png" Id="R2c0def28b729485a" /><Relationship Type="http://schemas.openxmlformats.org/officeDocument/2006/relationships/notesSlide" Target="/ppt/notesSlides/notesSlide5.xml" Id="R6167cd1383db4a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c189ff9cd8d4dcb" /><Relationship Type="http://schemas.openxmlformats.org/officeDocument/2006/relationships/image" Target="/ppt/media/image3.png" Id="Raab6013b457a4e54" /><Relationship Type="http://schemas.openxmlformats.org/officeDocument/2006/relationships/notesSlide" Target="/ppt/notesSlides/notesSlide6.xml" Id="R21b641adf222454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d46b02dc1bc4491" /><Relationship Type="http://schemas.openxmlformats.org/officeDocument/2006/relationships/notesSlide" Target="/ppt/notesSlides/notesSlide7.xml" Id="R03b9e183d1a54b9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e14a6bac90f4015" /><Relationship Type="http://schemas.openxmlformats.org/officeDocument/2006/relationships/image" Target="/ppt/media/image4.png" Id="R577ccc4445be4253" /><Relationship Type="http://schemas.openxmlformats.org/officeDocument/2006/relationships/notesSlide" Target="/ppt/notesSlides/notesSlide8.xml" Id="Ra9b1927a384647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5084a2f190944df" /><Relationship Type="http://schemas.openxmlformats.org/officeDocument/2006/relationships/notesSlide" Target="/ppt/notesSlides/notesSlide9.xml" Id="R10551e9ac69e4ac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309c2da1f4c459f" /><Relationship Type="http://schemas.openxmlformats.org/officeDocument/2006/relationships/image" Target="/ppt/media/image5.png" Id="Ra8e61ced4ed14198" /><Relationship Type="http://schemas.openxmlformats.org/officeDocument/2006/relationships/notesSlide" Target="/ppt/notesSlides/notesSlide10.xml" Id="Rbc4623b84c354cb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7f53db326764224" /><Relationship Type="http://schemas.openxmlformats.org/officeDocument/2006/relationships/notesSlide" Target="/ppt/notesSlides/notesSlide11.xml" Id="R45215f8d3bad442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6b683cdda8145b6" /><Relationship Type="http://schemas.openxmlformats.org/officeDocument/2006/relationships/image" Target="/ppt/media/image6.png" Id="R170e23c66c924920" /><Relationship Type="http://schemas.openxmlformats.org/officeDocument/2006/relationships/notesSlide" Target="/ppt/notesSlides/notesSlide12.xml" Id="R33e795e9d8374f2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c06a59628a245e5" /><Relationship Type="http://schemas.openxmlformats.org/officeDocument/2006/relationships/notesSlide" Target="/ppt/notesSlides/notesSlide13.xml" Id="R0493260da2e3473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30b0e41ff034855" /><Relationship Type="http://schemas.openxmlformats.org/officeDocument/2006/relationships/notesSlide" Target="/ppt/notesSlides/notesSlide14.xml" Id="Rcf72d474f05142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8fd622d38e584eb6" /><Relationship Type="http://schemas.openxmlformats.org/officeDocument/2006/relationships/image" Target="/ppt/media/image7.png" Id="R448df94f5f7b4f59" /><Relationship Type="http://schemas.openxmlformats.org/officeDocument/2006/relationships/notesSlide" Target="/ppt/notesSlides/notesSlide15.xml" Id="R9d5f18f321be4a7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95652ffe88044f7d" /><Relationship Type="http://schemas.openxmlformats.org/officeDocument/2006/relationships/image" Target="/ppt/media/image8.png" Id="Rdbd3c70da2ac4e6c" /><Relationship Type="http://schemas.openxmlformats.org/officeDocument/2006/relationships/notesSlide" Target="/ppt/notesSlides/notesSlide16.xml" Id="R26fc6206182d481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51616cb314174cb8" /><Relationship Type="http://schemas.openxmlformats.org/officeDocument/2006/relationships/image" Target="/ppt/media/image9.png" Id="Re9b156c345844851" /><Relationship Type="http://schemas.openxmlformats.org/officeDocument/2006/relationships/notesSlide" Target="/ppt/notesSlides/notesSlide17.xml" Id="Ra1d1393babc6420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72dfc2126dee4f94" /><Relationship Type="http://schemas.openxmlformats.org/officeDocument/2006/relationships/image" Target="/ppt/media/image10.png" Id="R7c958f967a0b49fa" /><Relationship Type="http://schemas.openxmlformats.org/officeDocument/2006/relationships/notesSlide" Target="/ppt/notesSlides/notesSlide18.xml" Id="R8148127a197e4b1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40c1411934344f6a" /><Relationship Type="http://schemas.openxmlformats.org/officeDocument/2006/relationships/image" Target="/ppt/media/image11.png" Id="R317fdaf44ef74a9d" /><Relationship Type="http://schemas.openxmlformats.org/officeDocument/2006/relationships/notesSlide" Target="/ppt/notesSlides/notesSlide19.xml" Id="R973b0f5a7b61424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484f571abfce4ee0" /><Relationship Type="http://schemas.openxmlformats.org/officeDocument/2006/relationships/notesSlide" Target="/ppt/notesSlides/notesSlide20.xml" Id="R4fd748f8b10e4a3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ee9bb3d0240948f7" /><Relationship Type="http://schemas.openxmlformats.org/officeDocument/2006/relationships/image" Target="/ppt/media/image12.png" Id="Rc2121dac81534852" /><Relationship Type="http://schemas.openxmlformats.org/officeDocument/2006/relationships/notesSlide" Target="/ppt/notesSlides/notesSlide21.xml" Id="R413d29e256ea42f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617f19181c3b47a0" /><Relationship Type="http://schemas.openxmlformats.org/officeDocument/2006/relationships/image" Target="/ppt/media/image13.png" Id="Rd6f7b2ff3d2d4fd6" /><Relationship Type="http://schemas.openxmlformats.org/officeDocument/2006/relationships/notesSlide" Target="/ppt/notesSlides/notesSlide22.xml" Id="Rcacc03a301e84dd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95347af926fc4076" /><Relationship Type="http://schemas.openxmlformats.org/officeDocument/2006/relationships/image" Target="/ppt/media/image14.png" Id="R95ab7eaa5b074da6" /><Relationship Type="http://schemas.openxmlformats.org/officeDocument/2006/relationships/notesSlide" Target="/ppt/notesSlides/notesSlide23.xml" Id="R6a3642e2d14347c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f3455b694a804546" /><Relationship Type="http://schemas.openxmlformats.org/officeDocument/2006/relationships/image" Target="/ppt/media/image15.png" Id="R519a39fb4c244b6b" /><Relationship Type="http://schemas.openxmlformats.org/officeDocument/2006/relationships/notesSlide" Target="/ppt/notesSlides/notesSlide24.xml" Id="Rf4a9fa62755941f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bb8adcff9daf4945" /><Relationship Type="http://schemas.openxmlformats.org/officeDocument/2006/relationships/image" Target="/ppt/media/image16.png" Id="R3632288fa544413d" /><Relationship Type="http://schemas.openxmlformats.org/officeDocument/2006/relationships/notesSlide" Target="/ppt/notesSlides/notesSlide25.xml" Id="Rd3ce0e54bc924bf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ee4d898e1a21441f" /><Relationship Type="http://schemas.openxmlformats.org/officeDocument/2006/relationships/notesSlide" Target="/ppt/notesSlides/notesSlide26.xml" Id="R4b24a41c07b64d4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f752e8949d624201" /><Relationship Type="http://schemas.openxmlformats.org/officeDocument/2006/relationships/notesSlide" Target="/ppt/notesSlides/notesSlide27.xml" Id="R53897a57981049c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8f61dc794353409f" /><Relationship Type="http://schemas.openxmlformats.org/officeDocument/2006/relationships/notesSlide" Target="/ppt/notesSlides/notesSlide28.xml" Id="R0df479f2b8904a03" /></Relationships>
</file>

<file path=ppt/slides/slide1.xml><?xml version="1.0" encoding="utf-8"?>
<p:sld xmlns:p="http://schemas.openxmlformats.org/presentationml/2006/main">
  <p:cSld>
    <p:bg>
      <p:bgPr>
        <a:solidFill xmlns:a="http://schemas.openxmlformats.org/drawingml/2006/main">
          <a:srgbClr val="123A3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BCBB929-0F28-476E-9566-4DE326E5A7BE}"/>
              </a:ext>
            </a:extLst>
          </p:cNvPr>
          <p:cNvSpPr>
            <a:spLocks xmlns:a="http://schemas.openxmlformats.org/drawingml/2006/main" noGrp="1"/>
          </p:cNvSpPr>
          <p:nvPr/>
        </p:nvSpPr>
        <p:spPr>
          <a:xfrm xmlns:a="http://schemas.openxmlformats.org/drawingml/2006/main">
            <a:off x="685800" y="6191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950" b="1">
                <a:solidFill>
                  <a:srgbClr val="A9D6BF"/>
                </a:solidFill>
                <a:latin typeface="Aptos"/>
                <a:ea typeface="Aptos"/>
                <a:cs typeface="Aptos"/>
              </a:defRPr>
            </a:pPr>
            <a:r>
              <a:rPr sz="1950" b="1">
                <a:solidFill>
                  <a:srgbClr val="A9D6BF"/>
                </a:solidFill>
                <a:latin typeface="Aptos"/>
                <a:ea typeface="Aptos"/>
                <a:cs typeface="Aptos"/>
              </a:rPr>
              <a:t>AITrain</a:t>
            </a:r>
          </a:p>
        </p:txBody>
      </p:sp>
      <p:sp>
        <p:nvSpPr>
          <p:cNvPr id="2" name="">
            <a:extLst xmlns:a="http://schemas.openxmlformats.org/drawingml/2006/main">
              <a:ext uri="{FF2B5EF4-FFF2-40B4-BE49-F238E27FC236}">
                <a16:creationId xmlns:a16="http://schemas.microsoft.com/office/drawing/2014/main" id="{0CF49CB7-C1EC-4D00-B691-58BB39CFD0F1}"/>
              </a:ext>
            </a:extLst>
          </p:cNvPr>
          <p:cNvSpPr>
            <a:spLocks xmlns:a="http://schemas.openxmlformats.org/drawingml/2006/main" noGrp="1"/>
          </p:cNvSpPr>
          <p:nvPr/>
        </p:nvSpPr>
        <p:spPr>
          <a:xfrm xmlns:a="http://schemas.openxmlformats.org/drawingml/2006/main">
            <a:off x="685800" y="1647825"/>
            <a:ext cx="108204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825" b="1">
                <a:solidFill>
                  <a:srgbClr val="FFFFFF"/>
                </a:solidFill>
                <a:latin typeface="Aptos"/>
                <a:ea typeface="Aptos"/>
                <a:cs typeface="Aptos"/>
              </a:defRPr>
            </a:pPr>
            <a:r>
              <a:rPr sz="3825" b="1">
                <a:solidFill>
                  <a:srgbClr val="FFFFFF"/>
                </a:solidFill>
                <a:latin typeface="Aptos"/>
                <a:ea typeface="Aptos"/>
                <a:cs typeface="Aptos"/>
              </a:rPr>
              <a:t>AI for Environmental</a:t>
            </a:r>
          </a:p>
          <a:p xmlns:a="http://schemas.openxmlformats.org/drawingml/2006/main">
            <a:pPr>
              <a:defRPr sz="3825" b="1">
                <a:solidFill>
                  <a:srgbClr val="FFFFFF"/>
                </a:solidFill>
                <a:latin typeface="Aptos"/>
                <a:ea typeface="Aptos"/>
                <a:cs typeface="Aptos"/>
              </a:defRPr>
            </a:pPr>
            <a:r>
              <a:rPr sz="3825" b="1">
                <a:solidFill>
                  <a:srgbClr val="FFFFFF"/>
                </a:solidFill>
                <a:latin typeface="Aptos"/>
                <a:ea typeface="Aptos"/>
                <a:cs typeface="Aptos"/>
              </a:rPr>
              <a:t>Sustainability in Agriculture</a:t>
            </a:r>
          </a:p>
        </p:txBody>
      </p:sp>
      <p:sp>
        <p:nvSpPr>
          <p:cNvPr id="3" name="">
            <a:extLst xmlns:a="http://schemas.openxmlformats.org/drawingml/2006/main">
              <a:ext uri="{FF2B5EF4-FFF2-40B4-BE49-F238E27FC236}">
                <a16:creationId xmlns:a16="http://schemas.microsoft.com/office/drawing/2014/main" id="{C92F09EF-196D-46AF-A773-BCAA7783D4DC}"/>
              </a:ext>
            </a:extLst>
          </p:cNvPr>
          <p:cNvSpPr>
            <a:spLocks xmlns:a="http://schemas.openxmlformats.org/drawingml/2006/main" noGrp="1"/>
          </p:cNvSpPr>
          <p:nvPr/>
        </p:nvSpPr>
        <p:spPr>
          <a:xfrm xmlns:a="http://schemas.openxmlformats.org/drawingml/2006/main">
            <a:off x="723900" y="416242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FFFFFF"/>
                </a:solidFill>
                <a:latin typeface="Aptos"/>
                <a:ea typeface="Aptos"/>
                <a:cs typeface="Aptos"/>
              </a:defRPr>
            </a:pPr>
            <a:r>
              <a:rPr sz="2025" b="0">
                <a:solidFill>
                  <a:srgbClr val="FFFFFF"/>
                </a:solidFill>
                <a:latin typeface="Aptos"/>
                <a:ea typeface="Aptos"/>
                <a:cs typeface="Aptos"/>
              </a:rPr>
              <a:t>Soil, water and resource decisions supported by data</a:t>
            </a:r>
          </a:p>
        </p:txBody>
      </p:sp>
      <p:sp>
        <p:nvSpPr>
          <p:cNvPr id="4" name="">
            <a:extLst xmlns:a="http://schemas.openxmlformats.org/drawingml/2006/main">
              <a:ext uri="{FF2B5EF4-FFF2-40B4-BE49-F238E27FC236}">
                <a16:creationId xmlns:a16="http://schemas.microsoft.com/office/drawing/2014/main" id="{CCDBB74E-5549-4CD6-B024-C0A35B15923F}"/>
              </a:ext>
            </a:extLst>
          </p:cNvPr>
          <p:cNvSpPr>
            <a:spLocks xmlns:a="http://schemas.openxmlformats.org/drawingml/2006/main" noGrp="1"/>
          </p:cNvSpPr>
          <p:nvPr/>
        </p:nvSpPr>
        <p:spPr>
          <a:xfrm xmlns:a="http://schemas.openxmlformats.org/drawingml/2006/main">
            <a:off x="723900" y="471487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CDE3DC"/>
                </a:solidFill>
                <a:latin typeface="Aptos"/>
                <a:ea typeface="Aptos"/>
                <a:cs typeface="Aptos"/>
              </a:defRPr>
            </a:pPr>
            <a:r>
              <a:rPr sz="2025" b="0">
                <a:solidFill>
                  <a:srgbClr val="CDE3DC"/>
                </a:solidFill>
                <a:latin typeface="Aptos"/>
                <a:ea typeface="Aptos"/>
                <a:cs typeface="Aptos"/>
              </a:rPr>
              <a:t>Assoc. Prof. Dr. Vlad Stoian</a:t>
            </a:r>
          </a:p>
        </p:txBody>
      </p:sp>
      <p:sp>
        <p:nvSpPr>
          <p:cNvPr id="5" name="">
            <a:extLst xmlns:a="http://schemas.openxmlformats.org/drawingml/2006/main">
              <a:ext uri="{FF2B5EF4-FFF2-40B4-BE49-F238E27FC236}">
                <a16:creationId xmlns:a16="http://schemas.microsoft.com/office/drawing/2014/main" id="{FA978C93-2025-4088-96D5-1D91595D1D98}"/>
              </a:ext>
            </a:extLst>
          </p:cNvPr>
          <p:cNvSpPr>
            <a:spLocks xmlns:a="http://schemas.openxmlformats.org/drawingml/2006/main" noGrp="1"/>
          </p:cNvSpPr>
          <p:nvPr/>
        </p:nvSpPr>
        <p:spPr>
          <a:xfrm xmlns:a="http://schemas.openxmlformats.org/drawingml/2006/main">
            <a:off x="723900" y="526732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CDE3DC"/>
                </a:solidFill>
                <a:latin typeface="Aptos"/>
                <a:ea typeface="Aptos"/>
                <a:cs typeface="Aptos"/>
              </a:defRPr>
            </a:pPr>
            <a:r>
              <a:rPr sz="2025" b="0">
                <a:solidFill>
                  <a:srgbClr val="CDE3DC"/>
                </a:solidFill>
                <a:latin typeface="Aptos"/>
                <a:ea typeface="Aptos"/>
                <a:cs typeface="Aptos"/>
              </a:rPr>
              <a:t>AITrain Erasmus+ project</a:t>
            </a:r>
          </a:p>
        </p:txBody>
      </p:sp>
      <p:sp>
        <p:nvSpPr>
          <p:cNvPr id="6" name="">
            <a:extLst xmlns:a="http://schemas.openxmlformats.org/drawingml/2006/main">
              <a:ext uri="{FF2B5EF4-FFF2-40B4-BE49-F238E27FC236}">
                <a16:creationId xmlns:a16="http://schemas.microsoft.com/office/drawing/2014/main" id="{A5B9D204-B054-40BF-9E8A-B48B6C8B7642}"/>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A9D6BF"/>
                </a:solidFill>
                <a:latin typeface="Aptos"/>
                <a:ea typeface="Aptos"/>
                <a:cs typeface="Aptos"/>
              </a:defRPr>
            </a:pPr>
            <a:r>
              <a:rPr sz="1275" b="0">
                <a:solidFill>
                  <a:srgbClr val="A9D6BF"/>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A64F839B-BE79-4CE0-AAC4-BBC818798317}"/>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A9D6BF"/>
                </a:solidFill>
                <a:latin typeface="Aptos"/>
                <a:ea typeface="Aptos"/>
                <a:cs typeface="Aptos"/>
              </a:defRPr>
            </a:pPr>
            <a:r>
              <a:rPr sz="1350" b="0">
                <a:solidFill>
                  <a:srgbClr val="A9D6BF"/>
                </a:solidFill>
                <a:latin typeface="Aptos"/>
                <a:ea typeface="Aptos"/>
                <a:cs typeface="Aptos"/>
              </a:rPr>
              <a:t>01</a:t>
            </a:r>
          </a:p>
        </p:txBody>
      </p:sp>
    </p:spTree>
    <p:extLst>
      <p:ext uri="{BB962C8B-B14F-4D97-AF65-F5344CB8AC3E}">
        <p14:creationId xmlns:p14="http://schemas.microsoft.com/office/powerpoint/2010/main" val="105924120"/>
      </p:ext>
    </p:extLst>
  </p:cSld>
</p:sld>
</file>

<file path=ppt/slides/slide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90B0233-35A8-4367-B78B-AA44379781E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Learning outcomes</a:t>
            </a:r>
          </a:p>
        </p:txBody>
      </p:sp>
      <p:sp>
        <p:nvSpPr>
          <p:cNvPr id="2" name="">
            <a:extLst xmlns:a="http://schemas.openxmlformats.org/drawingml/2006/main">
              <a:ext uri="{FF2B5EF4-FFF2-40B4-BE49-F238E27FC236}">
                <a16:creationId xmlns:a16="http://schemas.microsoft.com/office/drawing/2014/main" id="{E625C007-6CF1-4908-9705-DFE9AC49E7A3}"/>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Explain interactions between farming and natural resources.</a:t>
            </a:r>
          </a:p>
        </p:txBody>
      </p:sp>
      <p:sp>
        <p:nvSpPr>
          <p:cNvPr id="3" name="">
            <a:extLst xmlns:a="http://schemas.openxmlformats.org/drawingml/2006/main">
              <a:ext uri="{FF2B5EF4-FFF2-40B4-BE49-F238E27FC236}">
                <a16:creationId xmlns:a16="http://schemas.microsoft.com/office/drawing/2014/main" id="{288D85F3-0B92-4804-A470-17336EBF40BC}"/>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Describe AI, IoT and remote-sensing applications.</a:t>
            </a:r>
          </a:p>
        </p:txBody>
      </p:sp>
      <p:sp>
        <p:nvSpPr>
          <p:cNvPr id="4" name="">
            <a:extLst xmlns:a="http://schemas.openxmlformats.org/drawingml/2006/main">
              <a:ext uri="{FF2B5EF4-FFF2-40B4-BE49-F238E27FC236}">
                <a16:creationId xmlns:a16="http://schemas.microsoft.com/office/drawing/2014/main" id="{8CA879AE-D527-4425-A2A2-AC4F6985A7BD}"/>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Identify measurements for environmental assessment.</a:t>
            </a:r>
          </a:p>
        </p:txBody>
      </p:sp>
      <p:sp>
        <p:nvSpPr>
          <p:cNvPr id="5" name="">
            <a:extLst xmlns:a="http://schemas.openxmlformats.org/drawingml/2006/main">
              <a:ext uri="{FF2B5EF4-FFF2-40B4-BE49-F238E27FC236}">
                <a16:creationId xmlns:a16="http://schemas.microsoft.com/office/drawing/2014/main" id="{C704534A-6950-44A0-ADA2-14759CE5AA9B}"/>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Compare management options using explicit indicators.</a:t>
            </a:r>
          </a:p>
        </p:txBody>
      </p:sp>
      <p:sp>
        <p:nvSpPr>
          <p:cNvPr id="6" name="">
            <a:extLst xmlns:a="http://schemas.openxmlformats.org/drawingml/2006/main">
              <a:ext uri="{FF2B5EF4-FFF2-40B4-BE49-F238E27FC236}">
                <a16:creationId xmlns:a16="http://schemas.microsoft.com/office/drawing/2014/main" id="{5590F725-2366-4B50-BEF8-5AEE64D0700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6C34C791-9D4E-432E-8383-AC84FEE3CE40}"/>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02</a:t>
            </a:r>
          </a:p>
        </p:txBody>
      </p:sp>
    </p:spTree>
    <p:extLst>
      <p:ext uri="{BB962C8B-B14F-4D97-AF65-F5344CB8AC3E}">
        <p14:creationId xmlns:p14="http://schemas.microsoft.com/office/powerpoint/2010/main" val="400132218"/>
      </p:ext>
    </p:extLst>
  </p:cSld>
</p:sld>
</file>

<file path=ppt/slides/slide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046FD37-637D-470C-882B-F2B731D2B58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Agriculture and environmental processes</a:t>
            </a:r>
          </a:p>
        </p:txBody>
      </p:sp>
      <p:sp>
        <p:nvSpPr>
          <p:cNvPr id="2" name="">
            <a:extLst xmlns:a="http://schemas.openxmlformats.org/drawingml/2006/main">
              <a:ext uri="{FF2B5EF4-FFF2-40B4-BE49-F238E27FC236}">
                <a16:creationId xmlns:a16="http://schemas.microsoft.com/office/drawing/2014/main" id="{47375C94-C781-487B-9599-13130EB93358}"/>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Crop growth depends on soil, water and climate.</a:t>
            </a:r>
          </a:p>
        </p:txBody>
      </p:sp>
      <p:sp>
        <p:nvSpPr>
          <p:cNvPr id="3" name="">
            <a:extLst xmlns:a="http://schemas.openxmlformats.org/drawingml/2006/main">
              <a:ext uri="{FF2B5EF4-FFF2-40B4-BE49-F238E27FC236}">
                <a16:creationId xmlns:a16="http://schemas.microsoft.com/office/drawing/2014/main" id="{5A0E2626-3220-466E-917C-AAA034F85668}"/>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Management changes nutrient and water flows.</a:t>
            </a:r>
          </a:p>
        </p:txBody>
      </p:sp>
      <p:sp>
        <p:nvSpPr>
          <p:cNvPr id="4" name="">
            <a:extLst xmlns:a="http://schemas.openxmlformats.org/drawingml/2006/main">
              <a:ext uri="{FF2B5EF4-FFF2-40B4-BE49-F238E27FC236}">
                <a16:creationId xmlns:a16="http://schemas.microsoft.com/office/drawing/2014/main" id="{A815978E-72C2-48E1-9AE4-BB1C6BDB63F0}"/>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Farm operations use energy and other resources.</a:t>
            </a:r>
          </a:p>
        </p:txBody>
      </p:sp>
      <p:sp>
        <p:nvSpPr>
          <p:cNvPr id="5" name="">
            <a:extLst xmlns:a="http://schemas.openxmlformats.org/drawingml/2006/main">
              <a:ext uri="{FF2B5EF4-FFF2-40B4-BE49-F238E27FC236}">
                <a16:creationId xmlns:a16="http://schemas.microsoft.com/office/drawing/2014/main" id="{D4A53CFC-62BF-490D-82C2-4631C3AA7BA7}"/>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Environmental assessment examines the effects of those choices.</a:t>
            </a:r>
          </a:p>
        </p:txBody>
      </p:sp>
      <p:sp>
        <p:nvSpPr>
          <p:cNvPr id="6" name="">
            <a:extLst xmlns:a="http://schemas.openxmlformats.org/drawingml/2006/main">
              <a:ext uri="{FF2B5EF4-FFF2-40B4-BE49-F238E27FC236}">
                <a16:creationId xmlns:a16="http://schemas.microsoft.com/office/drawing/2014/main" id="{B4D01DDE-014C-4C3D-A7B3-245F0F7FE8ED}"/>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332E7BFD-E9F9-4C02-9E3B-192D40A953A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03</a:t>
            </a:r>
          </a:p>
        </p:txBody>
      </p:sp>
    </p:spTree>
    <p:extLst>
      <p:ext uri="{BB962C8B-B14F-4D97-AF65-F5344CB8AC3E}">
        <p14:creationId xmlns:p14="http://schemas.microsoft.com/office/powerpoint/2010/main" val="56410149"/>
      </p:ext>
    </p:extLst>
  </p:cSld>
</p:sld>
</file>

<file path=ppt/slides/slide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A2A477F-B4C3-48CA-8214-8AC7E0211700}"/>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Soil as a living system</a:t>
            </a:r>
          </a:p>
        </p:txBody>
      </p:sp>
      <p:sp>
        <p:nvSpPr>
          <p:cNvPr id="2" name="">
            <a:extLst xmlns:a="http://schemas.openxmlformats.org/drawingml/2006/main">
              <a:ext uri="{FF2B5EF4-FFF2-40B4-BE49-F238E27FC236}">
                <a16:creationId xmlns:a16="http://schemas.microsoft.com/office/drawing/2014/main" id="{29247CE1-296E-4301-B537-472A43E65B98}"/>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Roots, microorganisms and soil fauna interact.</a:t>
            </a:r>
          </a:p>
        </p:txBody>
      </p:sp>
      <p:sp>
        <p:nvSpPr>
          <p:cNvPr id="3" name="">
            <a:extLst xmlns:a="http://schemas.openxmlformats.org/drawingml/2006/main">
              <a:ext uri="{FF2B5EF4-FFF2-40B4-BE49-F238E27FC236}">
                <a16:creationId xmlns:a16="http://schemas.microsoft.com/office/drawing/2014/main" id="{C47E3512-68A1-4D20-AFB0-E7BB6615C075}"/>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Organic matter contributes to soil functions.</a:t>
            </a:r>
          </a:p>
        </p:txBody>
      </p:sp>
      <p:sp>
        <p:nvSpPr>
          <p:cNvPr id="4" name="">
            <a:extLst xmlns:a="http://schemas.openxmlformats.org/drawingml/2006/main">
              <a:ext uri="{FF2B5EF4-FFF2-40B4-BE49-F238E27FC236}">
                <a16:creationId xmlns:a16="http://schemas.microsoft.com/office/drawing/2014/main" id="{ECDBDAB6-4DE8-4FD4-82BF-5003D056DE23}"/>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Structure influences air and water movement.</a:t>
            </a:r>
          </a:p>
        </p:txBody>
      </p:sp>
      <p:sp>
        <p:nvSpPr>
          <p:cNvPr id="5" name="">
            <a:extLst xmlns:a="http://schemas.openxmlformats.org/drawingml/2006/main">
              <a:ext uri="{FF2B5EF4-FFF2-40B4-BE49-F238E27FC236}">
                <a16:creationId xmlns:a16="http://schemas.microsoft.com/office/drawing/2014/main" id="{B22E6FC4-6A83-446A-BC43-59D7DB6476F5}"/>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Soil health requires biological and physical interpretation.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77e03f17d35406f"/>
          <a:stretch xmlns:a="http://schemas.openxmlformats.org/drawingml/2006/main"/>
        </p:blipFill>
        <p:spPr>
          <a:xfrm xmlns:a="http://schemas.openxmlformats.org/drawingml/2006/main">
            <a:off x="6687503" y="1762125"/>
            <a:ext cx="433197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AB55D77-D091-41C5-86AA-A322B8EE3DB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D8F9D701-59C8-4553-9012-6D2D567B4FD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04</a:t>
            </a:r>
          </a:p>
        </p:txBody>
      </p:sp>
    </p:spTree>
    <p:extLst>
      <p:ext uri="{BB962C8B-B14F-4D97-AF65-F5344CB8AC3E}">
        <p14:creationId xmlns:p14="http://schemas.microsoft.com/office/powerpoint/2010/main" val="1413012096"/>
      </p:ext>
    </p:extLst>
  </p:cSld>
</p:sld>
</file>

<file path=ppt/slides/slide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10E3ABA-F097-4545-AB7B-7849AEC15FAB}"/>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Nutrient movement and water quality</a:t>
            </a:r>
          </a:p>
        </p:txBody>
      </p:sp>
      <p:sp>
        <p:nvSpPr>
          <p:cNvPr id="2" name="">
            <a:extLst xmlns:a="http://schemas.openxmlformats.org/drawingml/2006/main">
              <a:ext uri="{FF2B5EF4-FFF2-40B4-BE49-F238E27FC236}">
                <a16:creationId xmlns:a16="http://schemas.microsoft.com/office/drawing/2014/main" id="{000EC561-BC40-4649-BCBC-1399623460E1}"/>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Applied nutrients can follow several pathways.</a:t>
            </a:r>
          </a:p>
        </p:txBody>
      </p:sp>
      <p:sp>
        <p:nvSpPr>
          <p:cNvPr id="3" name="">
            <a:extLst xmlns:a="http://schemas.openxmlformats.org/drawingml/2006/main">
              <a:ext uri="{FF2B5EF4-FFF2-40B4-BE49-F238E27FC236}">
                <a16:creationId xmlns:a16="http://schemas.microsoft.com/office/drawing/2014/main" id="{DBA07150-B9BE-4CF4-87D3-988F265EBEF4}"/>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Crop uptake depends on demand and availability.</a:t>
            </a:r>
          </a:p>
        </p:txBody>
      </p:sp>
      <p:sp>
        <p:nvSpPr>
          <p:cNvPr id="4" name="">
            <a:extLst xmlns:a="http://schemas.openxmlformats.org/drawingml/2006/main">
              <a:ext uri="{FF2B5EF4-FFF2-40B4-BE49-F238E27FC236}">
                <a16:creationId xmlns:a16="http://schemas.microsoft.com/office/drawing/2014/main" id="{D8542761-FD55-42C5-A3C1-3E4620417246}"/>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Runoff and drainage can transport nutrients away.</a:t>
            </a:r>
          </a:p>
        </p:txBody>
      </p:sp>
      <p:sp>
        <p:nvSpPr>
          <p:cNvPr id="5" name="">
            <a:extLst xmlns:a="http://schemas.openxmlformats.org/drawingml/2006/main">
              <a:ext uri="{FF2B5EF4-FFF2-40B4-BE49-F238E27FC236}">
                <a16:creationId xmlns:a16="http://schemas.microsoft.com/office/drawing/2014/main" id="{E7E96D06-053C-4AC9-9F68-A6D71A584C01}"/>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Management needs information about soil, timing and water flow.</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c0def28b729485a"/>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1F371E0-C043-4DB2-9E13-2674A363944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A7B51286-6CE4-4422-A9F5-EF71748B50E6}"/>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05</a:t>
            </a:r>
          </a:p>
        </p:txBody>
      </p:sp>
      <p:sp>
        <p:nvSpPr>
          <p:cNvPr id="9" name="">
            <a:extLst xmlns:a="http://schemas.openxmlformats.org/drawingml/2006/main">
              <a:ext uri="{FF2B5EF4-FFF2-40B4-BE49-F238E27FC236}">
                <a16:creationId xmlns:a16="http://schemas.microsoft.com/office/drawing/2014/main" id="{021487D2-B8B7-40B6-A7F5-8F32FE35F2BA}"/>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84898744"/>
      </p:ext>
    </p:extLst>
  </p:cSld>
</p:sld>
</file>

<file path=ppt/slides/slide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EDEDF68-E8BB-4AC4-AF21-DC05D0E3186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Biodiversity and farming systems</a:t>
            </a:r>
          </a:p>
        </p:txBody>
      </p:sp>
      <p:sp>
        <p:nvSpPr>
          <p:cNvPr id="2" name="">
            <a:extLst xmlns:a="http://schemas.openxmlformats.org/drawingml/2006/main">
              <a:ext uri="{FF2B5EF4-FFF2-40B4-BE49-F238E27FC236}">
                <a16:creationId xmlns:a16="http://schemas.microsoft.com/office/drawing/2014/main" id="{6554C729-995B-4B5F-900F-A35733F5B937}"/>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Crop diversity changes the production environment.</a:t>
            </a:r>
          </a:p>
        </p:txBody>
      </p:sp>
      <p:sp>
        <p:nvSpPr>
          <p:cNvPr id="3" name="">
            <a:extLst xmlns:a="http://schemas.openxmlformats.org/drawingml/2006/main">
              <a:ext uri="{FF2B5EF4-FFF2-40B4-BE49-F238E27FC236}">
                <a16:creationId xmlns:a16="http://schemas.microsoft.com/office/drawing/2014/main" id="{B58BC2B4-9C77-4E67-842D-37432EB88D71}"/>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Habitats support organisms within the agricultural landscape.</a:t>
            </a:r>
          </a:p>
        </p:txBody>
      </p:sp>
      <p:sp>
        <p:nvSpPr>
          <p:cNvPr id="4" name="">
            <a:extLst xmlns:a="http://schemas.openxmlformats.org/drawingml/2006/main">
              <a:ext uri="{FF2B5EF4-FFF2-40B4-BE49-F238E27FC236}">
                <a16:creationId xmlns:a16="http://schemas.microsoft.com/office/drawing/2014/main" id="{D08ED72D-1E42-4EF9-A6E7-FD647AA16C97}"/>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Monitoring can reveal spatial and seasonal differences.</a:t>
            </a:r>
          </a:p>
        </p:txBody>
      </p:sp>
      <p:sp>
        <p:nvSpPr>
          <p:cNvPr id="5" name="">
            <a:extLst xmlns:a="http://schemas.openxmlformats.org/drawingml/2006/main">
              <a:ext uri="{FF2B5EF4-FFF2-40B4-BE49-F238E27FC236}">
                <a16:creationId xmlns:a16="http://schemas.microsoft.com/office/drawing/2014/main" id="{F36FC86B-2ABB-40DA-956C-5B7390204E2D}"/>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Management should consider production and ecological effects.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ab6013b457a4e54"/>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76F43DFF-5F40-4B1E-AF15-D61A48BB782F}"/>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3AF59164-2EA5-4184-8CAE-C1AD8ED72AC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06</a:t>
            </a:r>
          </a:p>
        </p:txBody>
      </p:sp>
      <p:sp>
        <p:nvSpPr>
          <p:cNvPr id="9" name="">
            <a:extLst xmlns:a="http://schemas.openxmlformats.org/drawingml/2006/main">
              <a:ext uri="{FF2B5EF4-FFF2-40B4-BE49-F238E27FC236}">
                <a16:creationId xmlns:a16="http://schemas.microsoft.com/office/drawing/2014/main" id="{9E5839BF-406D-4B66-A36E-FFCB8771CA70}"/>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613619069"/>
      </p:ext>
    </p:extLst>
  </p:cSld>
</p:sld>
</file>

<file path=ppt/slides/slide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9997887-F45A-427C-A23C-7FC448BC4E49}"/>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AI tasks in environmental management</a:t>
            </a:r>
          </a:p>
        </p:txBody>
      </p:sp>
      <p:sp>
        <p:nvSpPr>
          <p:cNvPr id="2" name="">
            <a:extLst xmlns:a="http://schemas.openxmlformats.org/drawingml/2006/main">
              <a:ext uri="{FF2B5EF4-FFF2-40B4-BE49-F238E27FC236}">
                <a16:creationId xmlns:a16="http://schemas.microsoft.com/office/drawing/2014/main" id="{54525C90-50C8-4B8D-A6FC-F6FD06932E6D}"/>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Classification identifies categories in images or records.</a:t>
            </a:r>
          </a:p>
        </p:txBody>
      </p:sp>
      <p:sp>
        <p:nvSpPr>
          <p:cNvPr id="3" name="">
            <a:extLst xmlns:a="http://schemas.openxmlformats.org/drawingml/2006/main">
              <a:ext uri="{FF2B5EF4-FFF2-40B4-BE49-F238E27FC236}">
                <a16:creationId xmlns:a16="http://schemas.microsoft.com/office/drawing/2014/main" id="{8F1FC67A-7B1C-42FC-A33E-4C8416400BB0}"/>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Prediction estimates future conditions or responses.</a:t>
            </a:r>
          </a:p>
        </p:txBody>
      </p:sp>
      <p:sp>
        <p:nvSpPr>
          <p:cNvPr id="4" name="">
            <a:extLst xmlns:a="http://schemas.openxmlformats.org/drawingml/2006/main">
              <a:ext uri="{FF2B5EF4-FFF2-40B4-BE49-F238E27FC236}">
                <a16:creationId xmlns:a16="http://schemas.microsoft.com/office/drawing/2014/main" id="{EAF9B153-F2D3-4593-9C2D-EAA44208FA6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Anomaly detection highlights unexpected measurements.</a:t>
            </a:r>
          </a:p>
        </p:txBody>
      </p:sp>
      <p:sp>
        <p:nvSpPr>
          <p:cNvPr id="5" name="">
            <a:extLst xmlns:a="http://schemas.openxmlformats.org/drawingml/2006/main">
              <a:ext uri="{FF2B5EF4-FFF2-40B4-BE49-F238E27FC236}">
                <a16:creationId xmlns:a16="http://schemas.microsoft.com/office/drawing/2014/main" id="{0F9E3C4E-7A24-4CFE-8140-52E337171127}"/>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Decision support compares options using stated objectives.</a:t>
            </a:r>
          </a:p>
        </p:txBody>
      </p:sp>
      <p:sp>
        <p:nvSpPr>
          <p:cNvPr id="6" name="">
            <a:extLst xmlns:a="http://schemas.openxmlformats.org/drawingml/2006/main">
              <a:ext uri="{FF2B5EF4-FFF2-40B4-BE49-F238E27FC236}">
                <a16:creationId xmlns:a16="http://schemas.microsoft.com/office/drawing/2014/main" id="{82FE189E-6E84-4E36-835B-80DA1AB6844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68A0240A-9667-4398-9F00-757D299392B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07</a:t>
            </a:r>
          </a:p>
        </p:txBody>
      </p:sp>
    </p:spTree>
    <p:extLst>
      <p:ext uri="{BB962C8B-B14F-4D97-AF65-F5344CB8AC3E}">
        <p14:creationId xmlns:p14="http://schemas.microsoft.com/office/powerpoint/2010/main" val="1595665511"/>
      </p:ext>
    </p:extLst>
  </p:cSld>
</p:sld>
</file>

<file path=ppt/slides/slide8.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968FDB5-96B2-440D-9651-7CADCA8AF711}"/>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Machine learning and model training</a:t>
            </a:r>
          </a:p>
        </p:txBody>
      </p:sp>
      <p:sp>
        <p:nvSpPr>
          <p:cNvPr id="2" name="">
            <a:extLst xmlns:a="http://schemas.openxmlformats.org/drawingml/2006/main">
              <a:ext uri="{FF2B5EF4-FFF2-40B4-BE49-F238E27FC236}">
                <a16:creationId xmlns:a16="http://schemas.microsoft.com/office/drawing/2014/main" id="{FDD3C2D1-0AC0-4B99-A5DB-E6734ABC2A6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Training examples connect inputs with reference outcomes.</a:t>
            </a:r>
          </a:p>
        </p:txBody>
      </p:sp>
      <p:sp>
        <p:nvSpPr>
          <p:cNvPr id="3" name="">
            <a:extLst xmlns:a="http://schemas.openxmlformats.org/drawingml/2006/main">
              <a:ext uri="{FF2B5EF4-FFF2-40B4-BE49-F238E27FC236}">
                <a16:creationId xmlns:a16="http://schemas.microsoft.com/office/drawing/2014/main" id="{8FECCEB6-0DBD-401C-9A24-8C07FB77C153}"/>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model learns relationships within those examples.</a:t>
            </a:r>
          </a:p>
        </p:txBody>
      </p:sp>
      <p:sp>
        <p:nvSpPr>
          <p:cNvPr id="4" name="">
            <a:extLst xmlns:a="http://schemas.openxmlformats.org/drawingml/2006/main">
              <a:ext uri="{FF2B5EF4-FFF2-40B4-BE49-F238E27FC236}">
                <a16:creationId xmlns:a16="http://schemas.microsoft.com/office/drawing/2014/main" id="{E9BBFFE3-931A-4E27-9424-A426F35D9842}"/>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Independent observations test performance on new cases.</a:t>
            </a:r>
          </a:p>
        </p:txBody>
      </p:sp>
      <p:sp>
        <p:nvSpPr>
          <p:cNvPr id="5" name="">
            <a:extLst xmlns:a="http://schemas.openxmlformats.org/drawingml/2006/main">
              <a:ext uri="{FF2B5EF4-FFF2-40B4-BE49-F238E27FC236}">
                <a16:creationId xmlns:a16="http://schemas.microsoft.com/office/drawing/2014/main" id="{CAE618F8-1A2E-42F7-9E6E-70075FB9498A}"/>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Local conditions affect how well the model transfers.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77ccc4445be4253"/>
          <a:stretch xmlns:a="http://schemas.openxmlformats.org/drawingml/2006/main"/>
        </p:blipFill>
        <p:spPr>
          <a:xfrm xmlns:a="http://schemas.openxmlformats.org/drawingml/2006/main">
            <a:off x="6200775" y="2633843"/>
            <a:ext cx="5305425" cy="2371364"/>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A83C536-2BE5-44BB-A421-374501EE107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B90D93B8-C6C2-4953-A7FA-1C5753CE62A4}"/>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08</a:t>
            </a:r>
          </a:p>
        </p:txBody>
      </p:sp>
    </p:spTree>
    <p:extLst>
      <p:ext uri="{BB962C8B-B14F-4D97-AF65-F5344CB8AC3E}">
        <p14:creationId xmlns:p14="http://schemas.microsoft.com/office/powerpoint/2010/main" val="445315915"/>
      </p:ext>
    </p:extLst>
  </p:cSld>
</p:sld>
</file>

<file path=ppt/slides/slide9.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A0668A3-B64E-4D74-A8DA-B3FC43DD423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Generative and predictive AI</a:t>
            </a:r>
          </a:p>
        </p:txBody>
      </p:sp>
      <p:sp>
        <p:nvSpPr>
          <p:cNvPr id="2" name="">
            <a:extLst xmlns:a="http://schemas.openxmlformats.org/drawingml/2006/main">
              <a:ext uri="{FF2B5EF4-FFF2-40B4-BE49-F238E27FC236}">
                <a16:creationId xmlns:a16="http://schemas.microsoft.com/office/drawing/2014/main" id="{00063908-13FD-4D42-9157-DEF1143727E6}"/>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Generative tools produce text or other content.</a:t>
            </a:r>
          </a:p>
        </p:txBody>
      </p:sp>
      <p:sp>
        <p:nvSpPr>
          <p:cNvPr id="3" name="">
            <a:extLst xmlns:a="http://schemas.openxmlformats.org/drawingml/2006/main">
              <a:ext uri="{FF2B5EF4-FFF2-40B4-BE49-F238E27FC236}">
                <a16:creationId xmlns:a16="http://schemas.microsoft.com/office/drawing/2014/main" id="{4EEA34E6-657E-4764-83DC-C0C3896503EA}"/>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Predictive tools estimate values or event probabilities.</a:t>
            </a:r>
          </a:p>
        </p:txBody>
      </p:sp>
      <p:sp>
        <p:nvSpPr>
          <p:cNvPr id="4" name="">
            <a:extLst xmlns:a="http://schemas.openxmlformats.org/drawingml/2006/main">
              <a:ext uri="{FF2B5EF4-FFF2-40B4-BE49-F238E27FC236}">
                <a16:creationId xmlns:a16="http://schemas.microsoft.com/office/drawing/2014/main" id="{456BE554-46BA-4D85-8489-8C1215378EA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Each tool needs a task-appropriate verification method.</a:t>
            </a:r>
          </a:p>
        </p:txBody>
      </p:sp>
      <p:sp>
        <p:nvSpPr>
          <p:cNvPr id="5" name="">
            <a:extLst xmlns:a="http://schemas.openxmlformats.org/drawingml/2006/main">
              <a:ext uri="{FF2B5EF4-FFF2-40B4-BE49-F238E27FC236}">
                <a16:creationId xmlns:a16="http://schemas.microsoft.com/office/drawing/2014/main" id="{93AD13B7-C8A1-4A89-B84C-DB1904A94095}"/>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Agricultural decisions need traceable evidence and domain knowledge.</a:t>
            </a:r>
          </a:p>
        </p:txBody>
      </p:sp>
      <p:sp>
        <p:nvSpPr>
          <p:cNvPr id="6" name="">
            <a:extLst xmlns:a="http://schemas.openxmlformats.org/drawingml/2006/main">
              <a:ext uri="{FF2B5EF4-FFF2-40B4-BE49-F238E27FC236}">
                <a16:creationId xmlns:a16="http://schemas.microsoft.com/office/drawing/2014/main" id="{16EC7B87-629F-40BD-BF89-66411D1C08CF}"/>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667D0C84-65B1-409C-A67F-FDA6B05102EB}"/>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09</a:t>
            </a:r>
          </a:p>
        </p:txBody>
      </p:sp>
    </p:spTree>
    <p:extLst>
      <p:ext uri="{BB962C8B-B14F-4D97-AF65-F5344CB8AC3E}">
        <p14:creationId xmlns:p14="http://schemas.microsoft.com/office/powerpoint/2010/main" val="1522709565"/>
      </p:ext>
    </p:extLst>
  </p:cSld>
</p:sld>
</file>

<file path=ppt/slides/slide10.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7F12C7F-4582-46EF-A04F-F534209579D1}"/>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IoT, cloud and edge processing</a:t>
            </a:r>
          </a:p>
        </p:txBody>
      </p:sp>
      <p:sp>
        <p:nvSpPr>
          <p:cNvPr id="2" name="">
            <a:extLst xmlns:a="http://schemas.openxmlformats.org/drawingml/2006/main">
              <a:ext uri="{FF2B5EF4-FFF2-40B4-BE49-F238E27FC236}">
                <a16:creationId xmlns:a16="http://schemas.microsoft.com/office/drawing/2014/main" id="{104B850A-4C0F-4B47-B70B-1CA30FBBC8F5}"/>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Connected devices collect observations in the field.</a:t>
            </a:r>
          </a:p>
        </p:txBody>
      </p:sp>
      <p:sp>
        <p:nvSpPr>
          <p:cNvPr id="3" name="">
            <a:extLst xmlns:a="http://schemas.openxmlformats.org/drawingml/2006/main">
              <a:ext uri="{FF2B5EF4-FFF2-40B4-BE49-F238E27FC236}">
                <a16:creationId xmlns:a16="http://schemas.microsoft.com/office/drawing/2014/main" id="{BE2869D4-CFC9-4FCF-9C0C-6B00BE097B5C}"/>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Gateways move records between sensors and platforms.</a:t>
            </a:r>
          </a:p>
        </p:txBody>
      </p:sp>
      <p:sp>
        <p:nvSpPr>
          <p:cNvPr id="4" name="">
            <a:extLst xmlns:a="http://schemas.openxmlformats.org/drawingml/2006/main">
              <a:ext uri="{FF2B5EF4-FFF2-40B4-BE49-F238E27FC236}">
                <a16:creationId xmlns:a16="http://schemas.microsoft.com/office/drawing/2014/main" id="{8B0F6663-5529-408A-A1BC-70E1171A008E}"/>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Cloud systems combine information from many locations.</a:t>
            </a:r>
          </a:p>
        </p:txBody>
      </p:sp>
      <p:sp>
        <p:nvSpPr>
          <p:cNvPr id="5" name="">
            <a:extLst xmlns:a="http://schemas.openxmlformats.org/drawingml/2006/main">
              <a:ext uri="{FF2B5EF4-FFF2-40B4-BE49-F238E27FC236}">
                <a16:creationId xmlns:a16="http://schemas.microsoft.com/office/drawing/2014/main" id="{A254C09A-BDC4-4FE1-BA99-8055C91EF1F7}"/>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Edge processing analyses data near the measuring device.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8e61ced4ed14198"/>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E495E79-45BE-4094-B8ED-C879510F06F9}"/>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8799C944-15AF-4BFB-A61B-1338B855D10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10</a:t>
            </a:r>
          </a:p>
        </p:txBody>
      </p:sp>
      <p:sp>
        <p:nvSpPr>
          <p:cNvPr id="9" name="">
            <a:extLst xmlns:a="http://schemas.openxmlformats.org/drawingml/2006/main">
              <a:ext uri="{FF2B5EF4-FFF2-40B4-BE49-F238E27FC236}">
                <a16:creationId xmlns:a16="http://schemas.microsoft.com/office/drawing/2014/main" id="{FDE69B36-8378-4A8A-8EBE-3C709417122B}"/>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242373651"/>
      </p:ext>
    </p:extLst>
  </p:cSld>
</p:sld>
</file>

<file path=ppt/slides/slide11.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DEAC54E-2BC2-4E29-A415-7F3A1B140CC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Environmental data sources</a:t>
            </a:r>
          </a:p>
        </p:txBody>
      </p:sp>
      <p:sp>
        <p:nvSpPr>
          <p:cNvPr id="2" name="">
            <a:extLst xmlns:a="http://schemas.openxmlformats.org/drawingml/2006/main">
              <a:ext uri="{FF2B5EF4-FFF2-40B4-BE49-F238E27FC236}">
                <a16:creationId xmlns:a16="http://schemas.microsoft.com/office/drawing/2014/main" id="{0A07078B-2037-42AE-B557-3CC9FA74244D}"/>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Soil sampling supplies physical and chemical information.</a:t>
            </a:r>
          </a:p>
        </p:txBody>
      </p:sp>
      <p:sp>
        <p:nvSpPr>
          <p:cNvPr id="3" name="">
            <a:extLst xmlns:a="http://schemas.openxmlformats.org/drawingml/2006/main">
              <a:ext uri="{FF2B5EF4-FFF2-40B4-BE49-F238E27FC236}">
                <a16:creationId xmlns:a16="http://schemas.microsoft.com/office/drawing/2014/main" id="{D3E323AA-97B5-40A8-8E1E-47BAD56EFFF4}"/>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Weather stations describe local atmospheric conditions.</a:t>
            </a:r>
          </a:p>
        </p:txBody>
      </p:sp>
      <p:sp>
        <p:nvSpPr>
          <p:cNvPr id="4" name="">
            <a:extLst xmlns:a="http://schemas.openxmlformats.org/drawingml/2006/main">
              <a:ext uri="{FF2B5EF4-FFF2-40B4-BE49-F238E27FC236}">
                <a16:creationId xmlns:a16="http://schemas.microsoft.com/office/drawing/2014/main" id="{3BE00D23-B46D-43B8-B2E1-C64E61354EDF}"/>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Satellites and drones provide spatial observations.</a:t>
            </a:r>
          </a:p>
        </p:txBody>
      </p:sp>
      <p:sp>
        <p:nvSpPr>
          <p:cNvPr id="5" name="">
            <a:extLst xmlns:a="http://schemas.openxmlformats.org/drawingml/2006/main">
              <a:ext uri="{FF2B5EF4-FFF2-40B4-BE49-F238E27FC236}">
                <a16:creationId xmlns:a16="http://schemas.microsoft.com/office/drawing/2014/main" id="{FA1E9229-8C9D-4DAB-986C-C4490E1E23D7}"/>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Machinery records connect operations with resource use.</a:t>
            </a:r>
          </a:p>
        </p:txBody>
      </p:sp>
      <p:sp>
        <p:nvSpPr>
          <p:cNvPr id="6" name="">
            <a:extLst xmlns:a="http://schemas.openxmlformats.org/drawingml/2006/main">
              <a:ext uri="{FF2B5EF4-FFF2-40B4-BE49-F238E27FC236}">
                <a16:creationId xmlns:a16="http://schemas.microsoft.com/office/drawing/2014/main" id="{04601A16-03A9-412F-A4BC-FEB494F0ECC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06F00521-3879-4EEB-A4FF-C085B7982B49}"/>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11</a:t>
            </a:r>
          </a:p>
        </p:txBody>
      </p:sp>
    </p:spTree>
    <p:extLst>
      <p:ext uri="{BB962C8B-B14F-4D97-AF65-F5344CB8AC3E}">
        <p14:creationId xmlns:p14="http://schemas.microsoft.com/office/powerpoint/2010/main" val="1910531777"/>
      </p:ext>
    </p:extLst>
  </p:cSld>
</p:sld>
</file>

<file path=ppt/slides/slide1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7021AF6-6F08-4C06-8CCC-FF5F9B20A63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Remote sensing and spatial interpretation</a:t>
            </a:r>
          </a:p>
        </p:txBody>
      </p:sp>
      <p:sp>
        <p:nvSpPr>
          <p:cNvPr id="2" name="">
            <a:extLst xmlns:a="http://schemas.openxmlformats.org/drawingml/2006/main">
              <a:ext uri="{FF2B5EF4-FFF2-40B4-BE49-F238E27FC236}">
                <a16:creationId xmlns:a16="http://schemas.microsoft.com/office/drawing/2014/main" id="{5A9AB08F-A940-4091-9915-80672560F5EF}"/>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Spectral measurements describe surface reflectance.</a:t>
            </a:r>
          </a:p>
        </p:txBody>
      </p:sp>
      <p:sp>
        <p:nvSpPr>
          <p:cNvPr id="3" name="">
            <a:extLst xmlns:a="http://schemas.openxmlformats.org/drawingml/2006/main">
              <a:ext uri="{FF2B5EF4-FFF2-40B4-BE49-F238E27FC236}">
                <a16:creationId xmlns:a16="http://schemas.microsoft.com/office/drawing/2014/main" id="{E07EA4CF-0D06-485D-83D5-B36B981C0E7B}"/>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Time series reveal changes during the growing season.</a:t>
            </a:r>
          </a:p>
        </p:txBody>
      </p:sp>
      <p:sp>
        <p:nvSpPr>
          <p:cNvPr id="4" name="">
            <a:extLst xmlns:a="http://schemas.openxmlformats.org/drawingml/2006/main">
              <a:ext uri="{FF2B5EF4-FFF2-40B4-BE49-F238E27FC236}">
                <a16:creationId xmlns:a16="http://schemas.microsoft.com/office/drawing/2014/main" id="{9F410178-3F10-45E3-B956-B45F40AACF31}"/>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Spatial patterns help locate areas for inspection.</a:t>
            </a:r>
          </a:p>
        </p:txBody>
      </p:sp>
      <p:sp>
        <p:nvSpPr>
          <p:cNvPr id="5" name="">
            <a:extLst xmlns:a="http://schemas.openxmlformats.org/drawingml/2006/main">
              <a:ext uri="{FF2B5EF4-FFF2-40B4-BE49-F238E27FC236}">
                <a16:creationId xmlns:a16="http://schemas.microsoft.com/office/drawing/2014/main" id="{D66E743C-8156-4078-88F7-3E24D2BAC2EA}"/>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Ground observations support interpretation of image features.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70e23c66c924920"/>
          <a:stretch xmlns:a="http://schemas.openxmlformats.org/drawingml/2006/main"/>
        </p:blipFill>
        <p:spPr>
          <a:xfrm xmlns:a="http://schemas.openxmlformats.org/drawingml/2006/main">
            <a:off x="6200775" y="2297900"/>
            <a:ext cx="5305425" cy="3043251"/>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726C802-BAC5-48EC-9B74-D128696D41DF}"/>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1208CE01-34A3-43F0-B435-630A7AEF30D0}"/>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12</a:t>
            </a:r>
          </a:p>
        </p:txBody>
      </p:sp>
    </p:spTree>
    <p:extLst>
      <p:ext uri="{BB962C8B-B14F-4D97-AF65-F5344CB8AC3E}">
        <p14:creationId xmlns:p14="http://schemas.microsoft.com/office/powerpoint/2010/main" val="759386925"/>
      </p:ext>
    </p:extLst>
  </p:cSld>
</p:sld>
</file>

<file path=ppt/slides/slide1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33E413B-CA32-4F7D-BC44-3D8DC993D5B9}"/>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Data quality and measurement scale</a:t>
            </a:r>
          </a:p>
        </p:txBody>
      </p:sp>
      <p:sp>
        <p:nvSpPr>
          <p:cNvPr id="2" name="">
            <a:extLst xmlns:a="http://schemas.openxmlformats.org/drawingml/2006/main">
              <a:ext uri="{FF2B5EF4-FFF2-40B4-BE49-F238E27FC236}">
                <a16:creationId xmlns:a16="http://schemas.microsoft.com/office/drawing/2014/main" id="{50B1A69E-FCBF-4C30-A94F-6C9E77B36CA1}"/>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Sensor position influences what a reading represents.</a:t>
            </a:r>
          </a:p>
        </p:txBody>
      </p:sp>
      <p:sp>
        <p:nvSpPr>
          <p:cNvPr id="3" name="">
            <a:extLst xmlns:a="http://schemas.openxmlformats.org/drawingml/2006/main">
              <a:ext uri="{FF2B5EF4-FFF2-40B4-BE49-F238E27FC236}">
                <a16:creationId xmlns:a16="http://schemas.microsoft.com/office/drawing/2014/main" id="{270FF3B2-BFEF-4187-9379-995A1B617357}"/>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Calibration and maintenance affect measurement reliability.</a:t>
            </a:r>
          </a:p>
        </p:txBody>
      </p:sp>
      <p:sp>
        <p:nvSpPr>
          <p:cNvPr id="4" name="">
            <a:extLst xmlns:a="http://schemas.openxmlformats.org/drawingml/2006/main">
              <a:ext uri="{FF2B5EF4-FFF2-40B4-BE49-F238E27FC236}">
                <a16:creationId xmlns:a16="http://schemas.microsoft.com/office/drawing/2014/main" id="{920F985A-0013-4056-A973-7F8170B48608}"/>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Different spatial resolutions can hide local differences.</a:t>
            </a:r>
          </a:p>
        </p:txBody>
      </p:sp>
      <p:sp>
        <p:nvSpPr>
          <p:cNvPr id="5" name="">
            <a:extLst xmlns:a="http://schemas.openxmlformats.org/drawingml/2006/main">
              <a:ext uri="{FF2B5EF4-FFF2-40B4-BE49-F238E27FC236}">
                <a16:creationId xmlns:a16="http://schemas.microsoft.com/office/drawing/2014/main" id="{70E462A6-4298-4722-92AC-7E0B3C970130}"/>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Time alignment matters when combining several data sources.</a:t>
            </a:r>
          </a:p>
        </p:txBody>
      </p:sp>
      <p:sp>
        <p:nvSpPr>
          <p:cNvPr id="6" name="">
            <a:extLst xmlns:a="http://schemas.openxmlformats.org/drawingml/2006/main">
              <a:ext uri="{FF2B5EF4-FFF2-40B4-BE49-F238E27FC236}">
                <a16:creationId xmlns:a16="http://schemas.microsoft.com/office/drawing/2014/main" id="{66374093-D4B6-4B0C-BB1F-03C97DA6AA6A}"/>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671FE691-0578-4F71-AC26-97155AA7357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13</a:t>
            </a:r>
          </a:p>
        </p:txBody>
      </p:sp>
    </p:spTree>
    <p:extLst>
      <p:ext uri="{BB962C8B-B14F-4D97-AF65-F5344CB8AC3E}">
        <p14:creationId xmlns:p14="http://schemas.microsoft.com/office/powerpoint/2010/main" val="1232408107"/>
      </p:ext>
    </p:extLst>
  </p:cSld>
</p:sld>
</file>

<file path=ppt/slides/slide1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BC2D583-71C9-47BC-87EA-28644A4B37CA}"/>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Precision agriculture and management zones</a:t>
            </a:r>
          </a:p>
        </p:txBody>
      </p:sp>
      <p:sp>
        <p:nvSpPr>
          <p:cNvPr id="2" name="">
            <a:extLst xmlns:a="http://schemas.openxmlformats.org/drawingml/2006/main">
              <a:ext uri="{FF2B5EF4-FFF2-40B4-BE49-F238E27FC236}">
                <a16:creationId xmlns:a16="http://schemas.microsoft.com/office/drawing/2014/main" id="{C273221C-81D3-452A-BA74-8EB17404D437}"/>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Fields contain differences in soil and crop conditions.</a:t>
            </a:r>
          </a:p>
        </p:txBody>
      </p:sp>
      <p:sp>
        <p:nvSpPr>
          <p:cNvPr id="3" name="">
            <a:extLst xmlns:a="http://schemas.openxmlformats.org/drawingml/2006/main">
              <a:ext uri="{FF2B5EF4-FFF2-40B4-BE49-F238E27FC236}">
                <a16:creationId xmlns:a16="http://schemas.microsoft.com/office/drawing/2014/main" id="{7B3AE1D5-98C2-4F0C-9280-D7A8938C9CCA}"/>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Maps can organise those differences into management zones.</a:t>
            </a:r>
          </a:p>
        </p:txBody>
      </p:sp>
      <p:sp>
        <p:nvSpPr>
          <p:cNvPr id="4" name="">
            <a:extLst xmlns:a="http://schemas.openxmlformats.org/drawingml/2006/main">
              <a:ext uri="{FF2B5EF4-FFF2-40B4-BE49-F238E27FC236}">
                <a16:creationId xmlns:a16="http://schemas.microsoft.com/office/drawing/2014/main" id="{92896871-35A6-4367-855B-7B47DDE1C0E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Zone decisions need agronomic interpretation.</a:t>
            </a:r>
          </a:p>
        </p:txBody>
      </p:sp>
      <p:sp>
        <p:nvSpPr>
          <p:cNvPr id="5" name="">
            <a:extLst xmlns:a="http://schemas.openxmlformats.org/drawingml/2006/main">
              <a:ext uri="{FF2B5EF4-FFF2-40B4-BE49-F238E27FC236}">
                <a16:creationId xmlns:a16="http://schemas.microsoft.com/office/drawing/2014/main" id="{85028984-DF76-4AAE-95B8-F04326D6B744}"/>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Operations and monitoring reveal whether the zones remain useful.</a:t>
            </a:r>
          </a:p>
        </p:txBody>
      </p:sp>
      <p:sp>
        <p:nvSpPr>
          <p:cNvPr id="6" name="">
            <a:extLst xmlns:a="http://schemas.openxmlformats.org/drawingml/2006/main">
              <a:ext uri="{FF2B5EF4-FFF2-40B4-BE49-F238E27FC236}">
                <a16:creationId xmlns:a16="http://schemas.microsoft.com/office/drawing/2014/main" id="{8576084F-1E97-43D1-AD7E-AC6359437E20}"/>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9F70D16B-4277-4395-B9A7-0D971946CBF4}"/>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14</a:t>
            </a:r>
          </a:p>
        </p:txBody>
      </p:sp>
    </p:spTree>
    <p:extLst>
      <p:ext uri="{BB962C8B-B14F-4D97-AF65-F5344CB8AC3E}">
        <p14:creationId xmlns:p14="http://schemas.microsoft.com/office/powerpoint/2010/main" val="898182819"/>
      </p:ext>
    </p:extLst>
  </p:cSld>
</p:sld>
</file>

<file path=ppt/slides/slide1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149E038-E2C9-4645-B9E0-1E648C35D0EB}"/>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Variable-rate technology</a:t>
            </a:r>
          </a:p>
        </p:txBody>
      </p:sp>
      <p:sp>
        <p:nvSpPr>
          <p:cNvPr id="2" name="">
            <a:extLst xmlns:a="http://schemas.openxmlformats.org/drawingml/2006/main">
              <a:ext uri="{FF2B5EF4-FFF2-40B4-BE49-F238E27FC236}">
                <a16:creationId xmlns:a16="http://schemas.microsoft.com/office/drawing/2014/main" id="{A5092E89-748D-49C6-939E-1122F9E484BB}"/>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prescription specifies a rate for each location.</a:t>
            </a:r>
          </a:p>
        </p:txBody>
      </p:sp>
      <p:sp>
        <p:nvSpPr>
          <p:cNvPr id="3" name="">
            <a:extLst xmlns:a="http://schemas.openxmlformats.org/drawingml/2006/main">
              <a:ext uri="{FF2B5EF4-FFF2-40B4-BE49-F238E27FC236}">
                <a16:creationId xmlns:a16="http://schemas.microsoft.com/office/drawing/2014/main" id="{2EB730BF-1873-4A04-AA55-2F0E79732C3A}"/>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Navigation links the prescription with the moving machine.</a:t>
            </a:r>
          </a:p>
        </p:txBody>
      </p:sp>
      <p:sp>
        <p:nvSpPr>
          <p:cNvPr id="4" name="">
            <a:extLst xmlns:a="http://schemas.openxmlformats.org/drawingml/2006/main">
              <a:ext uri="{FF2B5EF4-FFF2-40B4-BE49-F238E27FC236}">
                <a16:creationId xmlns:a16="http://schemas.microsoft.com/office/drawing/2014/main" id="{4C329D4E-9CDA-44A6-9AAD-5F4DDF1F0970}"/>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The controller changes the application setting.</a:t>
            </a:r>
          </a:p>
        </p:txBody>
      </p:sp>
      <p:sp>
        <p:nvSpPr>
          <p:cNvPr id="5" name="">
            <a:extLst xmlns:a="http://schemas.openxmlformats.org/drawingml/2006/main">
              <a:ext uri="{FF2B5EF4-FFF2-40B4-BE49-F238E27FC236}">
                <a16:creationId xmlns:a16="http://schemas.microsoft.com/office/drawing/2014/main" id="{46B148F9-1BE0-40C9-8037-F383C3453107}"/>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Applied-rate records support verification of the operation.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48df94f5f7b4f59"/>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7E4900F-2449-42E5-87F4-E118769B3BB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A34CC193-29D8-4AC4-8986-BFE06E0EC567}"/>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15</a:t>
            </a:r>
          </a:p>
        </p:txBody>
      </p:sp>
      <p:sp>
        <p:nvSpPr>
          <p:cNvPr id="9" name="">
            <a:extLst xmlns:a="http://schemas.openxmlformats.org/drawingml/2006/main">
              <a:ext uri="{FF2B5EF4-FFF2-40B4-BE49-F238E27FC236}">
                <a16:creationId xmlns:a16="http://schemas.microsoft.com/office/drawing/2014/main" id="{2CFC0871-6326-4BCC-BE75-B90DE661CACD}"/>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95195634"/>
      </p:ext>
    </p:extLst>
  </p:cSld>
</p:sld>
</file>

<file path=ppt/slides/slide1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301A84C-0690-49A2-A22C-A0B0C21C270F}"/>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Targeted weed control</a:t>
            </a:r>
          </a:p>
        </p:txBody>
      </p:sp>
      <p:sp>
        <p:nvSpPr>
          <p:cNvPr id="2" name="">
            <a:extLst xmlns:a="http://schemas.openxmlformats.org/drawingml/2006/main">
              <a:ext uri="{FF2B5EF4-FFF2-40B4-BE49-F238E27FC236}">
                <a16:creationId xmlns:a16="http://schemas.microsoft.com/office/drawing/2014/main" id="{6A01053D-FD2D-400B-A0E0-5381FDA298E9}"/>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Cameras identify plants along the machine path.</a:t>
            </a:r>
          </a:p>
        </p:txBody>
      </p:sp>
      <p:sp>
        <p:nvSpPr>
          <p:cNvPr id="3" name="">
            <a:extLst xmlns:a="http://schemas.openxmlformats.org/drawingml/2006/main">
              <a:ext uri="{FF2B5EF4-FFF2-40B4-BE49-F238E27FC236}">
                <a16:creationId xmlns:a16="http://schemas.microsoft.com/office/drawing/2014/main" id="{7310E029-A95A-4040-8EEE-DD0CCF7A27E8}"/>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locate weeds or classify treatment targets.</a:t>
            </a:r>
          </a:p>
        </p:txBody>
      </p:sp>
      <p:sp>
        <p:nvSpPr>
          <p:cNvPr id="4" name="">
            <a:extLst xmlns:a="http://schemas.openxmlformats.org/drawingml/2006/main">
              <a:ext uri="{FF2B5EF4-FFF2-40B4-BE49-F238E27FC236}">
                <a16:creationId xmlns:a16="http://schemas.microsoft.com/office/drawing/2014/main" id="{9AFA9A03-9FB1-454D-98E4-C430C2B9B131}"/>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Actuators apply the selected intervention.</a:t>
            </a:r>
          </a:p>
        </p:txBody>
      </p:sp>
      <p:sp>
        <p:nvSpPr>
          <p:cNvPr id="5" name="">
            <a:extLst xmlns:a="http://schemas.openxmlformats.org/drawingml/2006/main">
              <a:ext uri="{FF2B5EF4-FFF2-40B4-BE49-F238E27FC236}">
                <a16:creationId xmlns:a16="http://schemas.microsoft.com/office/drawing/2014/main" id="{4A7A6F82-5A8A-4469-ACAB-CCA61A62A77A}"/>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Detection errors and machine timing affect the result.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bd3c70da2ac4e6c"/>
          <a:stretch xmlns:a="http://schemas.openxmlformats.org/drawingml/2006/main"/>
        </p:blipFill>
        <p:spPr>
          <a:xfrm xmlns:a="http://schemas.openxmlformats.org/drawingml/2006/main">
            <a:off x="6200775" y="2328102"/>
            <a:ext cx="5305425" cy="298284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87FF19C-D43B-471D-9B98-FCEF51CDD535}"/>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644915F5-A7D6-4182-A24E-8977A44259E2}"/>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16</a:t>
            </a:r>
          </a:p>
        </p:txBody>
      </p:sp>
    </p:spTree>
    <p:extLst>
      <p:ext uri="{BB962C8B-B14F-4D97-AF65-F5344CB8AC3E}">
        <p14:creationId xmlns:p14="http://schemas.microsoft.com/office/powerpoint/2010/main" val="610494605"/>
      </p:ext>
    </p:extLst>
  </p:cSld>
</p:sld>
</file>

<file path=ppt/slides/slide1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8965B47-6552-4456-B490-0D398CAD4D01}"/>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Soil-health monitoring</a:t>
            </a:r>
          </a:p>
        </p:txBody>
      </p:sp>
      <p:sp>
        <p:nvSpPr>
          <p:cNvPr id="2" name="">
            <a:extLst xmlns:a="http://schemas.openxmlformats.org/drawingml/2006/main">
              <a:ext uri="{FF2B5EF4-FFF2-40B4-BE49-F238E27FC236}">
                <a16:creationId xmlns:a16="http://schemas.microsoft.com/office/drawing/2014/main" id="{760B01FA-B440-44F7-A7E2-3E74C5DDCA29}"/>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Sampling can track organic matter and nutrient conditions.</a:t>
            </a:r>
          </a:p>
        </p:txBody>
      </p:sp>
      <p:sp>
        <p:nvSpPr>
          <p:cNvPr id="3" name="">
            <a:extLst xmlns:a="http://schemas.openxmlformats.org/drawingml/2006/main">
              <a:ext uri="{FF2B5EF4-FFF2-40B4-BE49-F238E27FC236}">
                <a16:creationId xmlns:a16="http://schemas.microsoft.com/office/drawing/2014/main" id="{14829343-AEE9-4307-9120-A728981E9AD2}"/>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Field observations describe erosion and structural problems.</a:t>
            </a:r>
          </a:p>
        </p:txBody>
      </p:sp>
      <p:sp>
        <p:nvSpPr>
          <p:cNvPr id="4" name="">
            <a:extLst xmlns:a="http://schemas.openxmlformats.org/drawingml/2006/main">
              <a:ext uri="{FF2B5EF4-FFF2-40B4-BE49-F238E27FC236}">
                <a16:creationId xmlns:a16="http://schemas.microsoft.com/office/drawing/2014/main" id="{E0140A0B-465B-4F94-9B90-C94227E03B91}"/>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Digital maps connect measurements with locations.</a:t>
            </a:r>
          </a:p>
        </p:txBody>
      </p:sp>
      <p:sp>
        <p:nvSpPr>
          <p:cNvPr id="5" name="">
            <a:extLst xmlns:a="http://schemas.openxmlformats.org/drawingml/2006/main">
              <a:ext uri="{FF2B5EF4-FFF2-40B4-BE49-F238E27FC236}">
                <a16:creationId xmlns:a16="http://schemas.microsoft.com/office/drawing/2014/main" id="{1CCE0067-CC94-4C0F-8CFB-759CBEDF551E}"/>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Changes require interpretation over a suitable monitoring period.</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9b156c345844851"/>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ED0EBC6-DDB9-423E-85FC-D18EE56D2B36}"/>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BB1D7631-AE9A-4D52-B4AA-7E5BEE3D078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17</a:t>
            </a:r>
          </a:p>
        </p:txBody>
      </p:sp>
      <p:sp>
        <p:nvSpPr>
          <p:cNvPr id="9" name="">
            <a:extLst xmlns:a="http://schemas.openxmlformats.org/drawingml/2006/main">
              <a:ext uri="{FF2B5EF4-FFF2-40B4-BE49-F238E27FC236}">
                <a16:creationId xmlns:a16="http://schemas.microsoft.com/office/drawing/2014/main" id="{CF6BF37E-9710-43CF-B0B2-60EC0D9873FB}"/>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2053277541"/>
      </p:ext>
    </p:extLst>
  </p:cSld>
</p:sld>
</file>

<file path=ppt/slides/slide18.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9280CD4-CD95-429B-B1AF-12AFC2A4AE09}"/>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Compaction and erosion assessment</a:t>
            </a:r>
          </a:p>
        </p:txBody>
      </p:sp>
      <p:sp>
        <p:nvSpPr>
          <p:cNvPr id="2" name="">
            <a:extLst xmlns:a="http://schemas.openxmlformats.org/drawingml/2006/main">
              <a:ext uri="{FF2B5EF4-FFF2-40B4-BE49-F238E27FC236}">
                <a16:creationId xmlns:a16="http://schemas.microsoft.com/office/drawing/2014/main" id="{3DF7DDB5-1035-49DD-8F0D-0E1328709C71}"/>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Machine traffic can change soil physical conditions.</a:t>
            </a:r>
          </a:p>
        </p:txBody>
      </p:sp>
      <p:sp>
        <p:nvSpPr>
          <p:cNvPr id="3" name="">
            <a:extLst xmlns:a="http://schemas.openxmlformats.org/drawingml/2006/main">
              <a:ext uri="{FF2B5EF4-FFF2-40B4-BE49-F238E27FC236}">
                <a16:creationId xmlns:a16="http://schemas.microsoft.com/office/drawing/2014/main" id="{9C0279F2-24CC-4636-B3C6-FE537DBC094B}"/>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Slope, cover and rainfall influence erosion risk.</a:t>
            </a:r>
          </a:p>
        </p:txBody>
      </p:sp>
      <p:sp>
        <p:nvSpPr>
          <p:cNvPr id="4" name="">
            <a:extLst xmlns:a="http://schemas.openxmlformats.org/drawingml/2006/main">
              <a:ext uri="{FF2B5EF4-FFF2-40B4-BE49-F238E27FC236}">
                <a16:creationId xmlns:a16="http://schemas.microsoft.com/office/drawing/2014/main" id="{E095EFA7-8034-45B4-B746-7FD422C4D641}"/>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Spatial observations support identification of vulnerable areas.</a:t>
            </a:r>
          </a:p>
        </p:txBody>
      </p:sp>
      <p:sp>
        <p:nvSpPr>
          <p:cNvPr id="5" name="">
            <a:extLst xmlns:a="http://schemas.openxmlformats.org/drawingml/2006/main">
              <a:ext uri="{FF2B5EF4-FFF2-40B4-BE49-F238E27FC236}">
                <a16:creationId xmlns:a16="http://schemas.microsoft.com/office/drawing/2014/main" id="{23DFF910-282D-4A44-BC06-1C4A2BB42CA1}"/>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Management responses need checks under actual field conditions.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c958f967a0b49fa"/>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3A138B0-F7C6-4345-BE4D-53D59B5EAFF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D3DF711A-FED3-491C-BFFB-EFDFE16D60C3}"/>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18</a:t>
            </a:r>
          </a:p>
        </p:txBody>
      </p:sp>
      <p:sp>
        <p:nvSpPr>
          <p:cNvPr id="9" name="">
            <a:extLst xmlns:a="http://schemas.openxmlformats.org/drawingml/2006/main">
              <a:ext uri="{FF2B5EF4-FFF2-40B4-BE49-F238E27FC236}">
                <a16:creationId xmlns:a16="http://schemas.microsoft.com/office/drawing/2014/main" id="{0468ED4E-6B43-4C06-9A39-4ED71118C4CD}"/>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851350745"/>
      </p:ext>
    </p:extLst>
  </p:cSld>
</p:sld>
</file>

<file path=ppt/slides/slide19.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95F1408-E4E1-4165-947A-F78751400A8C}"/>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Water management and irrigation</a:t>
            </a:r>
          </a:p>
        </p:txBody>
      </p:sp>
      <p:sp>
        <p:nvSpPr>
          <p:cNvPr id="2" name="">
            <a:extLst xmlns:a="http://schemas.openxmlformats.org/drawingml/2006/main">
              <a:ext uri="{FF2B5EF4-FFF2-40B4-BE49-F238E27FC236}">
                <a16:creationId xmlns:a16="http://schemas.microsoft.com/office/drawing/2014/main" id="{7CD572AF-5CE3-4F0F-B8EC-56B4EF111F0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Soil moisture describes selected root-zone conditions.</a:t>
            </a:r>
          </a:p>
        </p:txBody>
      </p:sp>
      <p:sp>
        <p:nvSpPr>
          <p:cNvPr id="3" name="">
            <a:extLst xmlns:a="http://schemas.openxmlformats.org/drawingml/2006/main">
              <a:ext uri="{FF2B5EF4-FFF2-40B4-BE49-F238E27FC236}">
                <a16:creationId xmlns:a16="http://schemas.microsoft.com/office/drawing/2014/main" id="{AD110C5F-D2E3-4EFB-9933-BA008CB967D1}"/>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Crop development affects water demand.</a:t>
            </a:r>
          </a:p>
        </p:txBody>
      </p:sp>
      <p:sp>
        <p:nvSpPr>
          <p:cNvPr id="4" name="">
            <a:extLst xmlns:a="http://schemas.openxmlformats.org/drawingml/2006/main">
              <a:ext uri="{FF2B5EF4-FFF2-40B4-BE49-F238E27FC236}">
                <a16:creationId xmlns:a16="http://schemas.microsoft.com/office/drawing/2014/main" id="{A61872D4-ADAC-475A-9790-F62440D45FDC}"/>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Weather controls evaporation and transpiration.</a:t>
            </a:r>
          </a:p>
        </p:txBody>
      </p:sp>
      <p:sp>
        <p:nvSpPr>
          <p:cNvPr id="5" name="">
            <a:extLst xmlns:a="http://schemas.openxmlformats.org/drawingml/2006/main">
              <a:ext uri="{FF2B5EF4-FFF2-40B4-BE49-F238E27FC236}">
                <a16:creationId xmlns:a16="http://schemas.microsoft.com/office/drawing/2014/main" id="{5FE2965A-1110-46E3-8CBE-36216CDCE8CB}"/>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Irrigation decisions should connect demand with delivered water.</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17fdaf44ef74a9d"/>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63DFD70-C5AE-4A12-8599-CD23E097E7B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6DCFC0FF-2504-4DDC-8997-0B4DE3C6FCF1}"/>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19</a:t>
            </a:r>
          </a:p>
        </p:txBody>
      </p:sp>
      <p:sp>
        <p:nvSpPr>
          <p:cNvPr id="9" name="">
            <a:extLst xmlns:a="http://schemas.openxmlformats.org/drawingml/2006/main">
              <a:ext uri="{FF2B5EF4-FFF2-40B4-BE49-F238E27FC236}">
                <a16:creationId xmlns:a16="http://schemas.microsoft.com/office/drawing/2014/main" id="{1ABE7FAD-5E2E-462C-9A14-26DCD5235D09}"/>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575786964"/>
      </p:ext>
    </p:extLst>
  </p:cSld>
</p:sld>
</file>

<file path=ppt/slides/slide20.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A555FDA-24B7-47D7-8477-D472A5C8030E}"/>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Evapotranspiration and crop demand</a:t>
            </a:r>
          </a:p>
        </p:txBody>
      </p:sp>
      <p:sp>
        <p:nvSpPr>
          <p:cNvPr id="2" name="">
            <a:extLst xmlns:a="http://schemas.openxmlformats.org/drawingml/2006/main">
              <a:ext uri="{FF2B5EF4-FFF2-40B4-BE49-F238E27FC236}">
                <a16:creationId xmlns:a16="http://schemas.microsoft.com/office/drawing/2014/main" id="{91012EA2-172B-4B03-9A8F-94D6413F6096}"/>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Evapotranspiration combines soil evaporation and plant transpiration.</a:t>
            </a:r>
          </a:p>
        </p:txBody>
      </p:sp>
      <p:sp>
        <p:nvSpPr>
          <p:cNvPr id="3" name="">
            <a:extLst xmlns:a="http://schemas.openxmlformats.org/drawingml/2006/main">
              <a:ext uri="{FF2B5EF4-FFF2-40B4-BE49-F238E27FC236}">
                <a16:creationId xmlns:a16="http://schemas.microsoft.com/office/drawing/2014/main" id="{141A03C5-E378-42AA-AD87-A6841856183A}"/>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Weather data help estimate atmospheric water demand.</a:t>
            </a:r>
          </a:p>
        </p:txBody>
      </p:sp>
      <p:sp>
        <p:nvSpPr>
          <p:cNvPr id="4" name="">
            <a:extLst xmlns:a="http://schemas.openxmlformats.org/drawingml/2006/main">
              <a:ext uri="{FF2B5EF4-FFF2-40B4-BE49-F238E27FC236}">
                <a16:creationId xmlns:a16="http://schemas.microsoft.com/office/drawing/2014/main" id="{B2E69C91-E788-4844-B923-53A740109665}"/>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Crop and soil information add local context.</a:t>
            </a:r>
          </a:p>
        </p:txBody>
      </p:sp>
      <p:sp>
        <p:nvSpPr>
          <p:cNvPr id="5" name="">
            <a:extLst xmlns:a="http://schemas.openxmlformats.org/drawingml/2006/main">
              <a:ext uri="{FF2B5EF4-FFF2-40B4-BE49-F238E27FC236}">
                <a16:creationId xmlns:a16="http://schemas.microsoft.com/office/drawing/2014/main" id="{311D12A2-7878-4639-9B82-D4A852E66FA7}"/>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Models can support forecasts of changing water requirements.</a:t>
            </a:r>
          </a:p>
        </p:txBody>
      </p:sp>
      <p:sp>
        <p:nvSpPr>
          <p:cNvPr id="6" name="">
            <a:extLst xmlns:a="http://schemas.openxmlformats.org/drawingml/2006/main">
              <a:ext uri="{FF2B5EF4-FFF2-40B4-BE49-F238E27FC236}">
                <a16:creationId xmlns:a16="http://schemas.microsoft.com/office/drawing/2014/main" id="{E89D8165-3779-4D2B-9CE2-C60CCD36798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3E7F9CF6-4042-4B7D-BE79-DD724692BB6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20</a:t>
            </a:r>
          </a:p>
        </p:txBody>
      </p:sp>
    </p:spTree>
    <p:extLst>
      <p:ext uri="{BB962C8B-B14F-4D97-AF65-F5344CB8AC3E}">
        <p14:creationId xmlns:p14="http://schemas.microsoft.com/office/powerpoint/2010/main" val="755227259"/>
      </p:ext>
    </p:extLst>
  </p:cSld>
</p:sld>
</file>

<file path=ppt/slides/slide21.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C88737C-B138-4DCF-BD0E-CD182A213587}"/>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Monitoring and irrigation control</a:t>
            </a:r>
          </a:p>
        </p:txBody>
      </p:sp>
      <p:sp>
        <p:nvSpPr>
          <p:cNvPr id="2" name="">
            <a:extLst xmlns:a="http://schemas.openxmlformats.org/drawingml/2006/main">
              <a:ext uri="{FF2B5EF4-FFF2-40B4-BE49-F238E27FC236}">
                <a16:creationId xmlns:a16="http://schemas.microsoft.com/office/drawing/2014/main" id="{0645031B-A3B0-48D3-8C4B-955284635C6E}"/>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Sensors record soil conditions and irrigation events.</a:t>
            </a:r>
          </a:p>
        </p:txBody>
      </p:sp>
      <p:sp>
        <p:nvSpPr>
          <p:cNvPr id="3" name="">
            <a:extLst xmlns:a="http://schemas.openxmlformats.org/drawingml/2006/main">
              <a:ext uri="{FF2B5EF4-FFF2-40B4-BE49-F238E27FC236}">
                <a16:creationId xmlns:a16="http://schemas.microsoft.com/office/drawing/2014/main" id="{49304373-D369-489B-8B76-F55E778AA480}"/>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scheduling model proposes timing or water quantity.</a:t>
            </a:r>
          </a:p>
        </p:txBody>
      </p:sp>
      <p:sp>
        <p:nvSpPr>
          <p:cNvPr id="4" name="">
            <a:extLst xmlns:a="http://schemas.openxmlformats.org/drawingml/2006/main">
              <a:ext uri="{FF2B5EF4-FFF2-40B4-BE49-F238E27FC236}">
                <a16:creationId xmlns:a16="http://schemas.microsoft.com/office/drawing/2014/main" id="{2A8EC3BC-7908-439D-8587-50C8497057C6}"/>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The controller operates the installation.</a:t>
            </a:r>
          </a:p>
        </p:txBody>
      </p:sp>
      <p:sp>
        <p:nvSpPr>
          <p:cNvPr id="5" name="">
            <a:extLst xmlns:a="http://schemas.openxmlformats.org/drawingml/2006/main">
              <a:ext uri="{FF2B5EF4-FFF2-40B4-BE49-F238E27FC236}">
                <a16:creationId xmlns:a16="http://schemas.microsoft.com/office/drawing/2014/main" id="{D8ECB9F0-68CC-4BE2-B461-26559C30FADB}"/>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Flow and soil-response records verify the delivered action.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2121dac81534852"/>
          <a:stretch xmlns:a="http://schemas.openxmlformats.org/drawingml/2006/main"/>
        </p:blipFill>
        <p:spPr>
          <a:xfrm xmlns:a="http://schemas.openxmlformats.org/drawingml/2006/main">
            <a:off x="6200775" y="2302578"/>
            <a:ext cx="5305425" cy="3033894"/>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63AB8E4-F801-4964-8354-85965A619185}"/>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8281F75C-B857-4061-B858-4D389ACEAA1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21</a:t>
            </a:r>
          </a:p>
        </p:txBody>
      </p:sp>
    </p:spTree>
    <p:extLst>
      <p:ext uri="{BB962C8B-B14F-4D97-AF65-F5344CB8AC3E}">
        <p14:creationId xmlns:p14="http://schemas.microsoft.com/office/powerpoint/2010/main" val="1065556833"/>
      </p:ext>
    </p:extLst>
  </p:cSld>
</p:sld>
</file>

<file path=ppt/slides/slide2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9BFD72C-06B2-4B8F-B462-8370744A579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Energy use in agricultural operations</a:t>
            </a:r>
          </a:p>
        </p:txBody>
      </p:sp>
      <p:sp>
        <p:nvSpPr>
          <p:cNvPr id="2" name="">
            <a:extLst xmlns:a="http://schemas.openxmlformats.org/drawingml/2006/main">
              <a:ext uri="{FF2B5EF4-FFF2-40B4-BE49-F238E27FC236}">
                <a16:creationId xmlns:a16="http://schemas.microsoft.com/office/drawing/2014/main" id="{BE619D17-D0D9-4A91-8710-F20DA5077D6A}"/>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Pumping energy depends on the installation and operating conditions.</a:t>
            </a:r>
          </a:p>
        </p:txBody>
      </p:sp>
      <p:sp>
        <p:nvSpPr>
          <p:cNvPr id="3" name="">
            <a:extLst xmlns:a="http://schemas.openxmlformats.org/drawingml/2006/main">
              <a:ext uri="{FF2B5EF4-FFF2-40B4-BE49-F238E27FC236}">
                <a16:creationId xmlns:a16="http://schemas.microsoft.com/office/drawing/2014/main" id="{10E0D0E2-996C-4090-BDCD-30D37DFF065F}"/>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Machinery and protected cultivation create additional demand.</a:t>
            </a:r>
          </a:p>
        </p:txBody>
      </p:sp>
      <p:sp>
        <p:nvSpPr>
          <p:cNvPr id="4" name="">
            <a:extLst xmlns:a="http://schemas.openxmlformats.org/drawingml/2006/main">
              <a:ext uri="{FF2B5EF4-FFF2-40B4-BE49-F238E27FC236}">
                <a16:creationId xmlns:a16="http://schemas.microsoft.com/office/drawing/2014/main" id="{279D5BAA-48AF-476E-A552-3CBE01755C76}"/>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Monitoring links energy use with a defined operation.</a:t>
            </a:r>
          </a:p>
        </p:txBody>
      </p:sp>
      <p:sp>
        <p:nvSpPr>
          <p:cNvPr id="5" name="">
            <a:extLst xmlns:a="http://schemas.openxmlformats.org/drawingml/2006/main">
              <a:ext uri="{FF2B5EF4-FFF2-40B4-BE49-F238E27FC236}">
                <a16:creationId xmlns:a16="http://schemas.microsoft.com/office/drawing/2014/main" id="{9F880DE4-C0D0-45A1-AD3C-728CD056E704}"/>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Efficiency assessment needs comparable production conditions.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6f7b2ff3d2d4fd6"/>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E8EC080-09B9-43FA-A5D3-DEC9EE44E7B2}"/>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4D6C5A8D-3A11-4AE6-B820-442A30D39232}"/>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22</a:t>
            </a:r>
          </a:p>
        </p:txBody>
      </p:sp>
      <p:sp>
        <p:nvSpPr>
          <p:cNvPr id="9" name="">
            <a:extLst xmlns:a="http://schemas.openxmlformats.org/drawingml/2006/main">
              <a:ext uri="{FF2B5EF4-FFF2-40B4-BE49-F238E27FC236}">
                <a16:creationId xmlns:a16="http://schemas.microsoft.com/office/drawing/2014/main" id="{46F9F91D-2EEF-4125-8A30-780BF5C38E97}"/>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55369251"/>
      </p:ext>
    </p:extLst>
  </p:cSld>
</p:sld>
</file>

<file path=ppt/slides/slide2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8223D16-C653-4EE3-AD08-F8550AD65721}"/>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Crop monitoring and integrated protection</a:t>
            </a:r>
          </a:p>
        </p:txBody>
      </p:sp>
      <p:sp>
        <p:nvSpPr>
          <p:cNvPr id="2" name="">
            <a:extLst xmlns:a="http://schemas.openxmlformats.org/drawingml/2006/main">
              <a:ext uri="{FF2B5EF4-FFF2-40B4-BE49-F238E27FC236}">
                <a16:creationId xmlns:a16="http://schemas.microsoft.com/office/drawing/2014/main" id="{EF398D69-4BB0-4FA3-AD7E-996B8C027981}"/>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Imaging can locate unusual crop conditions.</a:t>
            </a:r>
          </a:p>
        </p:txBody>
      </p:sp>
      <p:sp>
        <p:nvSpPr>
          <p:cNvPr id="3" name="">
            <a:extLst xmlns:a="http://schemas.openxmlformats.org/drawingml/2006/main">
              <a:ext uri="{FF2B5EF4-FFF2-40B4-BE49-F238E27FC236}">
                <a16:creationId xmlns:a16="http://schemas.microsoft.com/office/drawing/2014/main" id="{67B5A3B0-6FE1-4A44-9D34-7FB7B526111D}"/>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Pest traps and field inspection provide complementary evidence.</a:t>
            </a:r>
          </a:p>
        </p:txBody>
      </p:sp>
      <p:sp>
        <p:nvSpPr>
          <p:cNvPr id="4" name="">
            <a:extLst xmlns:a="http://schemas.openxmlformats.org/drawingml/2006/main">
              <a:ext uri="{FF2B5EF4-FFF2-40B4-BE49-F238E27FC236}">
                <a16:creationId xmlns:a16="http://schemas.microsoft.com/office/drawing/2014/main" id="{8F6ED207-4F96-43A4-90E9-680A2181DEC1}"/>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support recognition and prioritise investigation.</a:t>
            </a:r>
          </a:p>
        </p:txBody>
      </p:sp>
      <p:sp>
        <p:nvSpPr>
          <p:cNvPr id="5" name="">
            <a:extLst xmlns:a="http://schemas.openxmlformats.org/drawingml/2006/main">
              <a:ext uri="{FF2B5EF4-FFF2-40B4-BE49-F238E27FC236}">
                <a16:creationId xmlns:a16="http://schemas.microsoft.com/office/drawing/2014/main" id="{3C6233AD-7342-4B8F-816B-A08AF04A06A9}"/>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Management choices should reflect pest pressure and crop context.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5ab7eaa5b074da6"/>
          <a:stretch xmlns:a="http://schemas.openxmlformats.org/drawingml/2006/main"/>
        </p:blipFill>
        <p:spPr>
          <a:xfrm xmlns:a="http://schemas.openxmlformats.org/drawingml/2006/main">
            <a:off x="6200775" y="2786498"/>
            <a:ext cx="5305425" cy="206605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006D9BF-BD91-4B4B-B257-0BDE01B32C61}"/>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1FA2D72B-29A6-47B0-8109-E85FAA84FD0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23</a:t>
            </a:r>
          </a:p>
        </p:txBody>
      </p:sp>
    </p:spTree>
    <p:extLst>
      <p:ext uri="{BB962C8B-B14F-4D97-AF65-F5344CB8AC3E}">
        <p14:creationId xmlns:p14="http://schemas.microsoft.com/office/powerpoint/2010/main" val="1631590074"/>
      </p:ext>
    </p:extLst>
  </p:cSld>
</p:sld>
</file>

<file path=ppt/slides/slide2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369DD03-6BC4-4E81-BB0D-63BB84C1EE6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Climate resilience and biodiversity planning</a:t>
            </a:r>
          </a:p>
        </p:txBody>
      </p:sp>
      <p:sp>
        <p:nvSpPr>
          <p:cNvPr id="2" name="">
            <a:extLst xmlns:a="http://schemas.openxmlformats.org/drawingml/2006/main">
              <a:ext uri="{FF2B5EF4-FFF2-40B4-BE49-F238E27FC236}">
                <a16:creationId xmlns:a16="http://schemas.microsoft.com/office/drawing/2014/main" id="{B1321B84-4971-4526-ABCF-28839B568C3A}"/>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Seasonal information supports adaptation of crop management.</a:t>
            </a:r>
          </a:p>
        </p:txBody>
      </p:sp>
      <p:sp>
        <p:nvSpPr>
          <p:cNvPr id="3" name="">
            <a:extLst xmlns:a="http://schemas.openxmlformats.org/drawingml/2006/main">
              <a:ext uri="{FF2B5EF4-FFF2-40B4-BE49-F238E27FC236}">
                <a16:creationId xmlns:a16="http://schemas.microsoft.com/office/drawing/2014/main" id="{360C3195-4EC9-42EF-B2D8-BD464E99012A}"/>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Spatial data help examine crop and habitat patterns.</a:t>
            </a:r>
          </a:p>
        </p:txBody>
      </p:sp>
      <p:sp>
        <p:nvSpPr>
          <p:cNvPr id="4" name="">
            <a:extLst xmlns:a="http://schemas.openxmlformats.org/drawingml/2006/main">
              <a:ext uri="{FF2B5EF4-FFF2-40B4-BE49-F238E27FC236}">
                <a16:creationId xmlns:a16="http://schemas.microsoft.com/office/drawing/2014/main" id="{A08B7C4B-ADEC-4674-9905-B80D641218C5}"/>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Scenarios can compare different management options.</a:t>
            </a:r>
          </a:p>
        </p:txBody>
      </p:sp>
      <p:sp>
        <p:nvSpPr>
          <p:cNvPr id="5" name="">
            <a:extLst xmlns:a="http://schemas.openxmlformats.org/drawingml/2006/main">
              <a:ext uri="{FF2B5EF4-FFF2-40B4-BE49-F238E27FC236}">
                <a16:creationId xmlns:a16="http://schemas.microsoft.com/office/drawing/2014/main" id="{87E69363-45BA-4014-A8D6-2AA68BE28B14}"/>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Local observations test whether the selected strategy is suitable.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19a39fb4c244b6b"/>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A17DBA3-F625-4F97-B117-862B85B4050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6FC59344-42AF-43AE-976D-C8A717469A06}"/>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24</a:t>
            </a:r>
          </a:p>
        </p:txBody>
      </p:sp>
      <p:sp>
        <p:nvSpPr>
          <p:cNvPr id="9" name="">
            <a:extLst xmlns:a="http://schemas.openxmlformats.org/drawingml/2006/main">
              <a:ext uri="{FF2B5EF4-FFF2-40B4-BE49-F238E27FC236}">
                <a16:creationId xmlns:a16="http://schemas.microsoft.com/office/drawing/2014/main" id="{24EBB4F5-9062-41E5-946B-10F5CB9BFE79}"/>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807278354"/>
      </p:ext>
    </p:extLst>
  </p:cSld>
</p:sld>
</file>

<file path=ppt/slides/slide2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73C1CCF-A9E2-48D1-AEE5-E4D3A28945CE}"/>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Digital twins for environmental decisions</a:t>
            </a:r>
          </a:p>
        </p:txBody>
      </p:sp>
      <p:sp>
        <p:nvSpPr>
          <p:cNvPr id="2" name="">
            <a:extLst xmlns:a="http://schemas.openxmlformats.org/drawingml/2006/main">
              <a:ext uri="{FF2B5EF4-FFF2-40B4-BE49-F238E27FC236}">
                <a16:creationId xmlns:a16="http://schemas.microsoft.com/office/drawing/2014/main" id="{44148904-1A94-45FD-8665-CD5DA1049816}"/>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digital twin represents a field or production system.</a:t>
            </a:r>
          </a:p>
        </p:txBody>
      </p:sp>
      <p:sp>
        <p:nvSpPr>
          <p:cNvPr id="3" name="">
            <a:extLst xmlns:a="http://schemas.openxmlformats.org/drawingml/2006/main">
              <a:ext uri="{FF2B5EF4-FFF2-40B4-BE49-F238E27FC236}">
                <a16:creationId xmlns:a16="http://schemas.microsoft.com/office/drawing/2014/main" id="{5EC570FE-A616-420D-8EC2-FD75A9266C31}"/>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Measurements update selected model variables.</a:t>
            </a:r>
          </a:p>
        </p:txBody>
      </p:sp>
      <p:sp>
        <p:nvSpPr>
          <p:cNvPr id="4" name="">
            <a:extLst xmlns:a="http://schemas.openxmlformats.org/drawingml/2006/main">
              <a:ext uri="{FF2B5EF4-FFF2-40B4-BE49-F238E27FC236}">
                <a16:creationId xmlns:a16="http://schemas.microsoft.com/office/drawing/2014/main" id="{F6726588-D9DC-4035-9A6D-0DCE4DF56E4D}"/>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Scenarios explore the effects of management changes.</a:t>
            </a:r>
          </a:p>
        </p:txBody>
      </p:sp>
      <p:sp>
        <p:nvSpPr>
          <p:cNvPr id="5" name="">
            <a:extLst xmlns:a="http://schemas.openxmlformats.org/drawingml/2006/main">
              <a:ext uri="{FF2B5EF4-FFF2-40B4-BE49-F238E27FC236}">
                <a16:creationId xmlns:a16="http://schemas.microsoft.com/office/drawing/2014/main" id="{0EF232F7-0C60-4035-909C-4FED52601604}"/>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Predicted effects require comparison with measured outcomes.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632288fa544413d"/>
          <a:stretch xmlns:a="http://schemas.openxmlformats.org/drawingml/2006/main"/>
        </p:blipFill>
        <p:spPr>
          <a:xfrm xmlns:a="http://schemas.openxmlformats.org/drawingml/2006/main">
            <a:off x="6200775" y="2758440"/>
            <a:ext cx="5305425" cy="212217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155ED16-7FE7-4BFC-88EE-ED6D82A52752}"/>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36575D32-E273-4B48-9041-7E8803EC2B17}"/>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25</a:t>
            </a:r>
          </a:p>
        </p:txBody>
      </p:sp>
    </p:spTree>
    <p:extLst>
      <p:ext uri="{BB962C8B-B14F-4D97-AF65-F5344CB8AC3E}">
        <p14:creationId xmlns:p14="http://schemas.microsoft.com/office/powerpoint/2010/main" val="625772639"/>
      </p:ext>
    </p:extLst>
  </p:cSld>
</p:sld>
</file>

<file path=ppt/slides/slide2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24817D-AE61-4358-8DD0-D0A0C87ECBA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Environmental indicators and comparison</a:t>
            </a:r>
          </a:p>
        </p:txBody>
      </p:sp>
      <p:sp>
        <p:nvSpPr>
          <p:cNvPr id="2" name="">
            <a:extLst xmlns:a="http://schemas.openxmlformats.org/drawingml/2006/main">
              <a:ext uri="{FF2B5EF4-FFF2-40B4-BE49-F238E27FC236}">
                <a16:creationId xmlns:a16="http://schemas.microsoft.com/office/drawing/2014/main" id="{2B3BD07D-8FBE-45B2-A29D-39CF4C90AF30}"/>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Water use needs a stated area and reporting period.</a:t>
            </a:r>
          </a:p>
        </p:txBody>
      </p:sp>
      <p:sp>
        <p:nvSpPr>
          <p:cNvPr id="3" name="">
            <a:extLst xmlns:a="http://schemas.openxmlformats.org/drawingml/2006/main">
              <a:ext uri="{FF2B5EF4-FFF2-40B4-BE49-F238E27FC236}">
                <a16:creationId xmlns:a16="http://schemas.microsoft.com/office/drawing/2014/main" id="{2ADA53D8-6AD1-46ED-89A2-3CD2B0EFF94C}"/>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Energy use needs a defined operation and unit.</a:t>
            </a:r>
          </a:p>
        </p:txBody>
      </p:sp>
      <p:sp>
        <p:nvSpPr>
          <p:cNvPr id="4" name="">
            <a:extLst xmlns:a="http://schemas.openxmlformats.org/drawingml/2006/main">
              <a:ext uri="{FF2B5EF4-FFF2-40B4-BE49-F238E27FC236}">
                <a16:creationId xmlns:a16="http://schemas.microsoft.com/office/drawing/2014/main" id="{4115DD95-A752-434C-BC92-A8B2816FE261}"/>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Input changes need comparison with crop performance.</a:t>
            </a:r>
          </a:p>
        </p:txBody>
      </p:sp>
      <p:sp>
        <p:nvSpPr>
          <p:cNvPr id="5" name="">
            <a:extLst xmlns:a="http://schemas.openxmlformats.org/drawingml/2006/main">
              <a:ext uri="{FF2B5EF4-FFF2-40B4-BE49-F238E27FC236}">
                <a16:creationId xmlns:a16="http://schemas.microsoft.com/office/drawing/2014/main" id="{8571D35C-2DF8-4801-B171-DBD05ABC1120}"/>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baseline and common boundaries make comparisons meaningful.</a:t>
            </a:r>
          </a:p>
        </p:txBody>
      </p:sp>
      <p:sp>
        <p:nvSpPr>
          <p:cNvPr id="6" name="">
            <a:extLst xmlns:a="http://schemas.openxmlformats.org/drawingml/2006/main">
              <a:ext uri="{FF2B5EF4-FFF2-40B4-BE49-F238E27FC236}">
                <a16:creationId xmlns:a16="http://schemas.microsoft.com/office/drawing/2014/main" id="{5EC670C1-8FDF-4A82-8671-484B145FC1D2}"/>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1A3FEFEA-8577-4DC1-A5A6-A73FFA7123F7}"/>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26</a:t>
            </a:r>
          </a:p>
        </p:txBody>
      </p:sp>
    </p:spTree>
    <p:extLst>
      <p:ext uri="{BB962C8B-B14F-4D97-AF65-F5344CB8AC3E}">
        <p14:creationId xmlns:p14="http://schemas.microsoft.com/office/powerpoint/2010/main" val="939668205"/>
      </p:ext>
    </p:extLst>
  </p:cSld>
</p:sld>
</file>

<file path=ppt/slides/slide2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FD292EE-0389-44B0-95A9-67ACB6B2E92F}"/>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Practical activity: two irrigation scenarios</a:t>
            </a:r>
          </a:p>
        </p:txBody>
      </p:sp>
      <p:sp>
        <p:nvSpPr>
          <p:cNvPr id="2" name="">
            <a:extLst xmlns:a="http://schemas.openxmlformats.org/drawingml/2006/main">
              <a:ext uri="{FF2B5EF4-FFF2-40B4-BE49-F238E27FC236}">
                <a16:creationId xmlns:a16="http://schemas.microsoft.com/office/drawing/2014/main" id="{5A7E9870-E1DF-4417-B204-B31C54275CCE}"/>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Compare clearly defined irrigation strategies.</a:t>
            </a:r>
          </a:p>
        </p:txBody>
      </p:sp>
      <p:sp>
        <p:nvSpPr>
          <p:cNvPr id="3" name="">
            <a:extLst xmlns:a="http://schemas.openxmlformats.org/drawingml/2006/main">
              <a:ext uri="{FF2B5EF4-FFF2-40B4-BE49-F238E27FC236}">
                <a16:creationId xmlns:a16="http://schemas.microsoft.com/office/drawing/2014/main" id="{0C8C9575-3BA7-4855-86CA-D354C017E1CC}"/>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List the water, energy and crop records required.</a:t>
            </a:r>
          </a:p>
        </p:txBody>
      </p:sp>
      <p:sp>
        <p:nvSpPr>
          <p:cNvPr id="4" name="">
            <a:extLst xmlns:a="http://schemas.openxmlformats.org/drawingml/2006/main">
              <a:ext uri="{FF2B5EF4-FFF2-40B4-BE49-F238E27FC236}">
                <a16:creationId xmlns:a16="http://schemas.microsoft.com/office/drawing/2014/main" id="{C8154BAF-DDE9-4905-B58A-23D48E343651}"/>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Choose indicators with explicit units and boundaries.</a:t>
            </a:r>
          </a:p>
        </p:txBody>
      </p:sp>
      <p:sp>
        <p:nvSpPr>
          <p:cNvPr id="5" name="">
            <a:extLst xmlns:a="http://schemas.openxmlformats.org/drawingml/2006/main">
              <a:ext uri="{FF2B5EF4-FFF2-40B4-BE49-F238E27FC236}">
                <a16:creationId xmlns:a16="http://schemas.microsoft.com/office/drawing/2014/main" id="{3550BCFC-4995-4BFB-9F65-217BDDA77099}"/>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Explain trade-offs and prepare a field verification plan.</a:t>
            </a:r>
          </a:p>
        </p:txBody>
      </p:sp>
      <p:sp>
        <p:nvSpPr>
          <p:cNvPr id="6" name="">
            <a:extLst xmlns:a="http://schemas.openxmlformats.org/drawingml/2006/main">
              <a:ext uri="{FF2B5EF4-FFF2-40B4-BE49-F238E27FC236}">
                <a16:creationId xmlns:a16="http://schemas.microsoft.com/office/drawing/2014/main" id="{F3C53CE9-A0D3-4B8B-A955-0F823C562F1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BC5F38CB-1D7E-4E80-B9B1-B919BCF38843}"/>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27</a:t>
            </a:r>
          </a:p>
        </p:txBody>
      </p:sp>
    </p:spTree>
    <p:extLst>
      <p:ext uri="{BB962C8B-B14F-4D97-AF65-F5344CB8AC3E}">
        <p14:creationId xmlns:p14="http://schemas.microsoft.com/office/powerpoint/2010/main" val="1680249586"/>
      </p:ext>
    </p:extLst>
  </p:cSld>
</p:sld>
</file>

<file path=ppt/slides/slide28.xml><?xml version="1.0" encoding="utf-8"?>
<p:sld xmlns:p="http://schemas.openxmlformats.org/presentationml/2006/main">
  <p:cSld>
    <p:bg>
      <p:bgPr>
        <a:solidFill xmlns:a="http://schemas.openxmlformats.org/drawingml/2006/main">
          <a:srgbClr val="123A3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27CC87C-86CE-463C-A450-6391B55E80D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Evidence for environmental improvement</a:t>
            </a:r>
          </a:p>
        </p:txBody>
      </p:sp>
      <p:sp>
        <p:nvSpPr>
          <p:cNvPr id="2" name="">
            <a:extLst xmlns:a="http://schemas.openxmlformats.org/drawingml/2006/main">
              <a:ext uri="{FF2B5EF4-FFF2-40B4-BE49-F238E27FC236}">
                <a16:creationId xmlns:a16="http://schemas.microsoft.com/office/drawing/2014/main" id="{B28107F6-7423-4A2D-8335-B83CF1D56C92}"/>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Define the management change and expected effect.</a:t>
            </a:r>
          </a:p>
        </p:txBody>
      </p:sp>
      <p:sp>
        <p:nvSpPr>
          <p:cNvPr id="3" name="">
            <a:extLst xmlns:a="http://schemas.openxmlformats.org/drawingml/2006/main">
              <a:ext uri="{FF2B5EF4-FFF2-40B4-BE49-F238E27FC236}">
                <a16:creationId xmlns:a16="http://schemas.microsoft.com/office/drawing/2014/main" id="{133DBD62-1AF2-4597-9809-D076A0E7E61F}"/>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Collect comparable measurements before and after the change.</a:t>
            </a:r>
          </a:p>
        </p:txBody>
      </p:sp>
      <p:sp>
        <p:nvSpPr>
          <p:cNvPr id="4" name="">
            <a:extLst xmlns:a="http://schemas.openxmlformats.org/drawingml/2006/main">
              <a:ext uri="{FF2B5EF4-FFF2-40B4-BE49-F238E27FC236}">
                <a16:creationId xmlns:a16="http://schemas.microsoft.com/office/drawing/2014/main" id="{6A9AFF35-5826-4DA9-B850-66FB5B74D50E}"/>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Consider weather and production differences.</a:t>
            </a:r>
          </a:p>
        </p:txBody>
      </p:sp>
      <p:sp>
        <p:nvSpPr>
          <p:cNvPr id="5" name="">
            <a:extLst xmlns:a="http://schemas.openxmlformats.org/drawingml/2006/main">
              <a:ext uri="{FF2B5EF4-FFF2-40B4-BE49-F238E27FC236}">
                <a16:creationId xmlns:a16="http://schemas.microsoft.com/office/drawing/2014/main" id="{8940C79D-93E6-4C5E-B16C-31FF42E4F724}"/>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Use measured outcomes to assess the environmental claim.</a:t>
            </a:r>
          </a:p>
        </p:txBody>
      </p:sp>
      <p:sp>
        <p:nvSpPr>
          <p:cNvPr id="6" name="">
            <a:extLst xmlns:a="http://schemas.openxmlformats.org/drawingml/2006/main">
              <a:ext uri="{FF2B5EF4-FFF2-40B4-BE49-F238E27FC236}">
                <a16:creationId xmlns:a16="http://schemas.microsoft.com/office/drawing/2014/main" id="{299FC621-E6F2-4CD4-8AED-99B2314DC65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A9D6BF"/>
                </a:solidFill>
                <a:latin typeface="Aptos"/>
                <a:ea typeface="Aptos"/>
                <a:cs typeface="Aptos"/>
              </a:defRPr>
            </a:pPr>
            <a:r>
              <a:rPr sz="1275" b="0">
                <a:solidFill>
                  <a:srgbClr val="A9D6BF"/>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1E4F3BF8-922B-44C0-BA45-E16B56CAF74F}"/>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A9D6BF"/>
                </a:solidFill>
                <a:latin typeface="Aptos"/>
                <a:ea typeface="Aptos"/>
                <a:cs typeface="Aptos"/>
              </a:defRPr>
            </a:pPr>
            <a:r>
              <a:rPr sz="1350" b="0">
                <a:solidFill>
                  <a:srgbClr val="A9D6BF"/>
                </a:solidFill>
                <a:latin typeface="Aptos"/>
                <a:ea typeface="Aptos"/>
                <a:cs typeface="Aptos"/>
              </a:rPr>
              <a:t>28</a:t>
            </a:r>
          </a:p>
        </p:txBody>
      </p:sp>
    </p:spTree>
    <p:extLst>
      <p:ext uri="{BB962C8B-B14F-4D97-AF65-F5344CB8AC3E}">
        <p14:creationId xmlns:p14="http://schemas.microsoft.com/office/powerpoint/2010/main" val="179048535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2026-10-02T11:16:31.5570000Z</dcterms:created>
  <dcterms:modified xsi:type="dcterms:W3CDTF">2026-10-02T11:16:31.5570000Z</dcterms:modified>
</coreProperties>
</file>