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ee0b12115774373" /><Relationship Type="http://schemas.openxmlformats.org/officeDocument/2006/relationships/extended-properties" Target="/docProps/app.xml" Id="Rd81a91aab50e420d" /><Relationship Type="http://schemas.openxmlformats.org/officeDocument/2006/relationships/officeDocument" Target="/ppt/presentation.xml" Id="Rce3c9e21306f47e5" /></Relationships>
</file>

<file path=ppt/presentation.xml><?xml version="1.0" encoding="utf-8"?>
<p:presentation xmlns:p="http://schemas.openxmlformats.org/presentationml/2006/main">
  <p:sldMasterIdLst>
    <p:sldMasterId xmlns:r="http://schemas.openxmlformats.org/officeDocument/2006/relationships" id="2147483648" r:id="R5cf172385f9444cb"/>
  </p:sldMasterIdLst>
  <p:notesMasterIdLst>
    <p:notesMasterId xmlns:r="http://schemas.openxmlformats.org/officeDocument/2006/relationships" r:id="R6593bfcfd38b42f2"/>
  </p:notesMasterIdLst>
  <p:sldIdLst>
    <p:sldId xmlns:r="http://schemas.openxmlformats.org/officeDocument/2006/relationships" id="256" r:id="R0afe272e8ba8469c"/>
    <p:sldId xmlns:r="http://schemas.openxmlformats.org/officeDocument/2006/relationships" id="257" r:id="R86d2cef1a23840c8"/>
    <p:sldId xmlns:r="http://schemas.openxmlformats.org/officeDocument/2006/relationships" id="258" r:id="Rb7ed21702ca840ed"/>
    <p:sldId xmlns:r="http://schemas.openxmlformats.org/officeDocument/2006/relationships" id="259" r:id="R8b263ef5da744d52"/>
    <p:sldId xmlns:r="http://schemas.openxmlformats.org/officeDocument/2006/relationships" id="260" r:id="R9a4bdfbfeab94c29"/>
    <p:sldId xmlns:r="http://schemas.openxmlformats.org/officeDocument/2006/relationships" id="261" r:id="Rc51bd2b3565f4ad2"/>
    <p:sldId xmlns:r="http://schemas.openxmlformats.org/officeDocument/2006/relationships" id="262" r:id="Rbdd2e9659e9d41f1"/>
    <p:sldId xmlns:r="http://schemas.openxmlformats.org/officeDocument/2006/relationships" id="263" r:id="R18dd342f71594770"/>
    <p:sldId xmlns:r="http://schemas.openxmlformats.org/officeDocument/2006/relationships" id="264" r:id="Rb9766e7340f74a3f"/>
    <p:sldId xmlns:r="http://schemas.openxmlformats.org/officeDocument/2006/relationships" id="265" r:id="Rea380fbc8b024eb5"/>
    <p:sldId xmlns:r="http://schemas.openxmlformats.org/officeDocument/2006/relationships" id="266" r:id="Rc326a5176c934fab"/>
    <p:sldId xmlns:r="http://schemas.openxmlformats.org/officeDocument/2006/relationships" id="267" r:id="R9a196fd5dde049f4"/>
    <p:sldId xmlns:r="http://schemas.openxmlformats.org/officeDocument/2006/relationships" id="268" r:id="Rc9746d0bd025420b"/>
    <p:sldId xmlns:r="http://schemas.openxmlformats.org/officeDocument/2006/relationships" id="269" r:id="R5cd75f4795754e8e"/>
    <p:sldId xmlns:r="http://schemas.openxmlformats.org/officeDocument/2006/relationships" id="270" r:id="Redbda4e2f7864a78"/>
    <p:sldId xmlns:r="http://schemas.openxmlformats.org/officeDocument/2006/relationships" id="271" r:id="Re2dfa95a1edf4bce"/>
    <p:sldId xmlns:r="http://schemas.openxmlformats.org/officeDocument/2006/relationships" id="272" r:id="R28c5f8aeb03348d3"/>
    <p:sldId xmlns:r="http://schemas.openxmlformats.org/officeDocument/2006/relationships" id="273" r:id="R36e835213b5b4916"/>
    <p:sldId xmlns:r="http://schemas.openxmlformats.org/officeDocument/2006/relationships" id="274" r:id="Rff732c0b4bf34c22"/>
    <p:sldId xmlns:r="http://schemas.openxmlformats.org/officeDocument/2006/relationships" id="275" r:id="Rf4ba1f11f15b4649"/>
    <p:sldId xmlns:r="http://schemas.openxmlformats.org/officeDocument/2006/relationships" id="276" r:id="Rabbebc5668bc45f7"/>
    <p:sldId xmlns:r="http://schemas.openxmlformats.org/officeDocument/2006/relationships" id="277" r:id="R87e1da9a88e04cd7"/>
    <p:sldId xmlns:r="http://schemas.openxmlformats.org/officeDocument/2006/relationships" id="278" r:id="R111db4f6a4ac4a34"/>
    <p:sldId xmlns:r="http://schemas.openxmlformats.org/officeDocument/2006/relationships" id="279" r:id="Ra18497ee5d88478d"/>
    <p:sldId xmlns:r="http://schemas.openxmlformats.org/officeDocument/2006/relationships" id="280" r:id="Rb861ba542f3f4d9d"/>
    <p:sldId xmlns:r="http://schemas.openxmlformats.org/officeDocument/2006/relationships" id="281" r:id="Rbbbc63a0e66a4a3d"/>
    <p:sldId xmlns:r="http://schemas.openxmlformats.org/officeDocument/2006/relationships" id="282" r:id="R08a6774a54ea45e3"/>
    <p:sldId xmlns:r="http://schemas.openxmlformats.org/officeDocument/2006/relationships" id="283" r:id="R4c0e5b9fa10649e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643121b3a3a4037" /><Relationship Type="http://schemas.openxmlformats.org/officeDocument/2006/relationships/slideMaster" Target="/ppt/slideMasters/slideMaster1.xml" Id="R5cf172385f9444cb" /><Relationship Type="http://schemas.openxmlformats.org/officeDocument/2006/relationships/notesMaster" Target="/ppt/notesMasters/notesMaster1.xml" Id="R6593bfcfd38b42f2" /><Relationship Type="http://schemas.openxmlformats.org/officeDocument/2006/relationships/presProps" Target="/ppt/presProps.xml" Id="Rc3ed3fea54c14cd5" /><Relationship Type="http://schemas.openxmlformats.org/officeDocument/2006/relationships/tableStyles" Target="/ppt/tableStyles.xml" Id="R97eefcd64ad34c4f" /><Relationship Type="http://schemas.openxmlformats.org/officeDocument/2006/relationships/slide" Target="/ppt/slides/slide1.xml" Id="R0afe272e8ba8469c" /><Relationship Type="http://schemas.openxmlformats.org/officeDocument/2006/relationships/slide" Target="/ppt/slides/slide2.xml" Id="R86d2cef1a23840c8" /><Relationship Type="http://schemas.openxmlformats.org/officeDocument/2006/relationships/slide" Target="/ppt/slides/slide3.xml" Id="Rb7ed21702ca840ed" /><Relationship Type="http://schemas.openxmlformats.org/officeDocument/2006/relationships/slide" Target="/ppt/slides/slide4.xml" Id="R8b263ef5da744d52" /><Relationship Type="http://schemas.openxmlformats.org/officeDocument/2006/relationships/slide" Target="/ppt/slides/slide5.xml" Id="R9a4bdfbfeab94c29" /><Relationship Type="http://schemas.openxmlformats.org/officeDocument/2006/relationships/slide" Target="/ppt/slides/slide6.xml" Id="Rc51bd2b3565f4ad2" /><Relationship Type="http://schemas.openxmlformats.org/officeDocument/2006/relationships/slide" Target="/ppt/slides/slide7.xml" Id="Rbdd2e9659e9d41f1" /><Relationship Type="http://schemas.openxmlformats.org/officeDocument/2006/relationships/slide" Target="/ppt/slides/slide8.xml" Id="R18dd342f71594770" /><Relationship Type="http://schemas.openxmlformats.org/officeDocument/2006/relationships/slide" Target="/ppt/slides/slide9.xml" Id="Rb9766e7340f74a3f" /><Relationship Type="http://schemas.openxmlformats.org/officeDocument/2006/relationships/slide" Target="/ppt/slides/slide10.xml" Id="Rea380fbc8b024eb5" /><Relationship Type="http://schemas.openxmlformats.org/officeDocument/2006/relationships/slide" Target="/ppt/slides/slide11.xml" Id="Rc326a5176c934fab" /><Relationship Type="http://schemas.openxmlformats.org/officeDocument/2006/relationships/slide" Target="/ppt/slides/slide12.xml" Id="R9a196fd5dde049f4" /><Relationship Type="http://schemas.openxmlformats.org/officeDocument/2006/relationships/slide" Target="/ppt/slides/slide13.xml" Id="Rc9746d0bd025420b" /><Relationship Type="http://schemas.openxmlformats.org/officeDocument/2006/relationships/slide" Target="/ppt/slides/slide14.xml" Id="R5cd75f4795754e8e" /><Relationship Type="http://schemas.openxmlformats.org/officeDocument/2006/relationships/slide" Target="/ppt/slides/slide15.xml" Id="Redbda4e2f7864a78" /><Relationship Type="http://schemas.openxmlformats.org/officeDocument/2006/relationships/slide" Target="/ppt/slides/slide16.xml" Id="Re2dfa95a1edf4bce" /><Relationship Type="http://schemas.openxmlformats.org/officeDocument/2006/relationships/slide" Target="/ppt/slides/slide17.xml" Id="R28c5f8aeb03348d3" /><Relationship Type="http://schemas.openxmlformats.org/officeDocument/2006/relationships/slide" Target="/ppt/slides/slide18.xml" Id="R36e835213b5b4916" /><Relationship Type="http://schemas.openxmlformats.org/officeDocument/2006/relationships/slide" Target="/ppt/slides/slide19.xml" Id="Rff732c0b4bf34c22" /><Relationship Type="http://schemas.openxmlformats.org/officeDocument/2006/relationships/slide" Target="/ppt/slides/slide20.xml" Id="Rf4ba1f11f15b4649" /><Relationship Type="http://schemas.openxmlformats.org/officeDocument/2006/relationships/slide" Target="/ppt/slides/slide21.xml" Id="Rabbebc5668bc45f7" /><Relationship Type="http://schemas.openxmlformats.org/officeDocument/2006/relationships/slide" Target="/ppt/slides/slide22.xml" Id="R87e1da9a88e04cd7" /><Relationship Type="http://schemas.openxmlformats.org/officeDocument/2006/relationships/slide" Target="/ppt/slides/slide23.xml" Id="R111db4f6a4ac4a34" /><Relationship Type="http://schemas.openxmlformats.org/officeDocument/2006/relationships/slide" Target="/ppt/slides/slide24.xml" Id="Ra18497ee5d88478d" /><Relationship Type="http://schemas.openxmlformats.org/officeDocument/2006/relationships/slide" Target="/ppt/slides/slide25.xml" Id="Rb861ba542f3f4d9d" /><Relationship Type="http://schemas.openxmlformats.org/officeDocument/2006/relationships/slide" Target="/ppt/slides/slide26.xml" Id="Rbbbc63a0e66a4a3d" /><Relationship Type="http://schemas.openxmlformats.org/officeDocument/2006/relationships/slide" Target="/ppt/slides/slide27.xml" Id="R08a6774a54ea45e3" /><Relationship Type="http://schemas.openxmlformats.org/officeDocument/2006/relationships/slide" Target="/ppt/slides/slide28.xml" Id="R4c0e5b9fa10649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c020ea4d5541e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d6e511a326e4cae" /><Relationship Type="http://schemas.openxmlformats.org/officeDocument/2006/relationships/notesMaster" Target="/ppt/notesMasters/notesMaster1.xml" Id="R48b62e07f7f2455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aa56cb51b7447ad" /><Relationship Type="http://schemas.openxmlformats.org/officeDocument/2006/relationships/notesMaster" Target="/ppt/notesMasters/notesMaster1.xml" Id="Rf5ea179427d54f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8f9d852fd0d54173" /><Relationship Type="http://schemas.openxmlformats.org/officeDocument/2006/relationships/notesMaster" Target="/ppt/notesMasters/notesMaster1.xml" Id="Rb6fdc83de699477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af5c0abd23d4ab4" /><Relationship Type="http://schemas.openxmlformats.org/officeDocument/2006/relationships/notesMaster" Target="/ppt/notesMasters/notesMaster1.xml" Id="Rf1bc7b9a0aa741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151d9409924570" /><Relationship Type="http://schemas.openxmlformats.org/officeDocument/2006/relationships/notesMaster" Target="/ppt/notesMasters/notesMaster1.xml" Id="R313ef2156c914944" /></Relationships>
</file>

<file path=ppt/notesSlides/_rels/notesSlide6.xml.rels>&#65279;<?xml version="1.0" encoding="utf-8"?><Relationships xmlns="http://schemas.openxmlformats.org/package/2006/relationships"><Relationship Type="http://schemas.openxmlformats.org/officeDocument/2006/relationships/slide" Target="/ppt/slides/slide6.xml" Id="R56c63359607941f3" /><Relationship Type="http://schemas.openxmlformats.org/officeDocument/2006/relationships/notesMaster" Target="/ppt/notesMasters/notesMaster1.xml" Id="Rf7d116122bff4ddc" /></Relationships>
</file>

<file path=ppt/notesSlides/_rels/notesSlide7.xml.rels>&#65279;<?xml version="1.0" encoding="utf-8"?><Relationships xmlns="http://schemas.openxmlformats.org/package/2006/relationships"><Relationship Type="http://schemas.openxmlformats.org/officeDocument/2006/relationships/slide" Target="/ppt/slides/slide7.xml" Id="R8b9b1be0cc944b11" /><Relationship Type="http://schemas.openxmlformats.org/officeDocument/2006/relationships/notesMaster" Target="/ppt/notesMasters/notesMaster1.xml" Id="Rbea4867e3bcd46f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23b8bb9d43c497f" /><Relationship Type="http://schemas.openxmlformats.org/officeDocument/2006/relationships/notesMaster" Target="/ppt/notesMasters/notesMaster1.xml" Id="R2c5529bcb4b84bca" /></Relationships>
</file>

<file path=ppt/notesSlides/_rels/notesSlide9.xml.rels>&#65279;<?xml version="1.0" encoding="utf-8"?><Relationships xmlns="http://schemas.openxmlformats.org/package/2006/relationships"><Relationship Type="http://schemas.openxmlformats.org/officeDocument/2006/relationships/slide" Target="/ppt/slides/slide9.xml" Id="R13e3db02f2e1458c" /><Relationship Type="http://schemas.openxmlformats.org/officeDocument/2006/relationships/notesMaster" Target="/ppt/notesMasters/notesMaster1.xml" Id="R45dcc0c2551a467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28cff90ed0341af" /><Relationship Type="http://schemas.openxmlformats.org/officeDocument/2006/relationships/notesMaster" Target="/ppt/notesMasters/notesMaster1.xml" Id="Rd661cb38afdb485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ae204dd95694f24" /><Relationship Type="http://schemas.openxmlformats.org/officeDocument/2006/relationships/notesMaster" Target="/ppt/notesMasters/notesMaster1.xml" Id="R199f0b8d0f314ad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8a3b8ada606482f" /><Relationship Type="http://schemas.openxmlformats.org/officeDocument/2006/relationships/notesMaster" Target="/ppt/notesMasters/notesMaster1.xml" Id="Reed1f1263a2b436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a8821cff3548a7" /><Relationship Type="http://schemas.openxmlformats.org/officeDocument/2006/relationships/notesMaster" Target="/ppt/notesMasters/notesMaster1.xml" Id="Rb6613e282ca6414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04a9afff4d241d9" /><Relationship Type="http://schemas.openxmlformats.org/officeDocument/2006/relationships/notesMaster" Target="/ppt/notesMasters/notesMaster1.xml" Id="R7dc8c79641f74ec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faa1e04bdac4067" /><Relationship Type="http://schemas.openxmlformats.org/officeDocument/2006/relationships/notesMaster" Target="/ppt/notesMasters/notesMaster1.xml" Id="Ra7cf13f7af824ea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df25c9a62e24c01" /><Relationship Type="http://schemas.openxmlformats.org/officeDocument/2006/relationships/notesMaster" Target="/ppt/notesMasters/notesMaster1.xml" Id="Rb16cc7f7c7dc4d2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53d84d2f397428a" /><Relationship Type="http://schemas.openxmlformats.org/officeDocument/2006/relationships/notesMaster" Target="/ppt/notesMasters/notesMaster1.xml" Id="R1dc7b6fc0c8f4e2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b508f091cdb48c0" /><Relationship Type="http://schemas.openxmlformats.org/officeDocument/2006/relationships/notesMaster" Target="/ppt/notesMasters/notesMaster1.xml" Id="R586835c2ba45458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53942f686eb44fe" /><Relationship Type="http://schemas.openxmlformats.org/officeDocument/2006/relationships/notesMaster" Target="/ppt/notesMasters/notesMaster1.xml" Id="R1e30acca6bff42a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8cff56f0dda4ecd" /><Relationship Type="http://schemas.openxmlformats.org/officeDocument/2006/relationships/notesMaster" Target="/ppt/notesMasters/notesMaster1.xml" Id="Rde1f2218acb340b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46ddbf3680345e6" /><Relationship Type="http://schemas.openxmlformats.org/officeDocument/2006/relationships/notesMaster" Target="/ppt/notesMasters/notesMaster1.xml" Id="Rd6589ad2eab04d4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83a9f7b5bed4cfe" /><Relationship Type="http://schemas.openxmlformats.org/officeDocument/2006/relationships/notesMaster" Target="/ppt/notesMasters/notesMaster1.xml" Id="Rb30d7dc4e2814e5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6efe947056f4148" /><Relationship Type="http://schemas.openxmlformats.org/officeDocument/2006/relationships/notesMaster" Target="/ppt/notesMasters/notesMaster1.xml" Id="R0c9797bc4b62441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17a0e45642249bd" /><Relationship Type="http://schemas.openxmlformats.org/officeDocument/2006/relationships/notesMaster" Target="/ppt/notesMasters/notesMaster1.xml" Id="R5fe5e49d147b447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bb4c7044bcd4af7" /><Relationship Type="http://schemas.openxmlformats.org/officeDocument/2006/relationships/notesMaster" Target="/ppt/notesMasters/notesMaster1.xml" Id="Rfc06d906671a4c2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2be2b7f50774060" /><Relationship Type="http://schemas.openxmlformats.org/officeDocument/2006/relationships/notesMaster" Target="/ppt/notesMasters/notesMaster1.xml" Id="R3d0d31d8f297483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ea937accced4b15" /><Relationship Type="http://schemas.openxmlformats.org/officeDocument/2006/relationships/notesMaster" Target="/ppt/notesMasters/notesMaster1.xml" Id="Re139a4f2ad944e5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e9ffe29bf7b42ec" /><Relationship Type="http://schemas.openxmlformats.org/officeDocument/2006/relationships/notesMaster" Target="/ppt/notesMasters/notesMaster1.xml" Id="R4238f77e34434ed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food production &amp;</a:t>
            </a:r>
          </a:p>
          <a:p xmlns:a="http://schemas.openxmlformats.org/drawingml/2006/main">
            <a:r>
              <a:t>processing using ai. Quality, processing and information across the food chain Assoc. Prof. Dr. Ovidiu Marian AITrain Erasmus+ project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learning outcomes. Explain the stages of the food production chain. Identify sensors and AI applications in processing. Describe shelf-life management and traceability. Evaluate digital recommendations using process knowledge.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food production chain. Primary production supplies agricultural raw materials. Handling and storage affect their condition. Processing transforms materials into food products. Distribution and retail connect products with consumers.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ai methods in food systems. Classification assigns observations to defined categories. Prediction estimates a future or difficult-to-measure value. Anomaly detection identifies unusual operating patterns. Computer vision interprets product and package images.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data across the food chain. Farm records describe origin and production conditions. Process records describe treatment and transformation. Storage records document temperature and handling. Batch identity links information across successive stages.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sensors for food production. Temperature and humidity sensors monitor environmental conditions. Pressure and flow measurements describe process operation. pH and gas measurements support selected quality assessments. Vibration and power records describe equipment condition.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raw data and usable information. Measurements need timestamps and explicit units. Calibration connects readings with reference values. Data processing identifies gaps and inconsistent observations. Interpretation requires knowledge of the food and process.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crop production and raw-material quality. Crop management affects the condition of harvested material. Harvest timing influences maturity and handling requirements. Inspection can identify visible damage or impurities. Production records provide context for processing decisions.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livestock and food quality. Animal health and nutrition affect production performance. Monitoring helps identify animals that need attention. Milk and growth records connect management with output. Handling and hygiene remain essential after primary production.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harvesting and first handling. Material condition determines suitable handling methods. Mechanical damage can reduce quality during later stages. Moisture influences storage and drying needs. Identification should begin before batches enter processing.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storage and product condition. Temperature influences deterioration processes. Humidity affects moisture exchange and storage behaviour. Packaging changes the product’s surrounding environment. Monitoring records support timely handling decisions.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food processing line. Cleaning and sorting prepare raw material. Cutting, mixing or milling change its form. Heating, cooling or drying modify product conditions. Packaging protects and identifies the finished product.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vision-based sorting and grading. Cameras measure visible product features. Models can classify size, colour or surface damage. The sorter directs products to selected destinations. Lighting and product presentation affect inspection performance.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quality control during processing. Process measurements describe operating conditions. Models can estimate quality-related variables. Abnormal patterns can trigger operator inspection. Reference tests help confirm the interpretation.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food safety and contamination detection. Imaging systems can support foreign-object detection. Sensor records can reveal abnormal process conditions. An alert needs a defined investigation procedure. Safety decisions require validated checks and responsible staff.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process control and resource use. A controller changes the selected operating variable. A model can support prediction or parameter selection. Energy and product measurements reveal process performance. Changes need checks of quality and operating requirements.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predictive maintenance. Vibration can reveal changes in rotating equipment. Temperature and power use add condition information. Models compare present behaviour with normal operation. Maintenance staff investigate the alert and plan the response.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packaging inspection. Cameras can inspect labels and product presentation. Models can identify missing caps or visible package damage. Seal and filling checks support production control. Batch codes connect packages with production records.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freshness and shelf-life prediction. Deterioration depends on the product and its exposure history. Models combine measurements with reference observations. Predictions can support handling and stock rotation. The model must match the product and intended use.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cold-chain monitoring. Temperature records describe storage and transport exposure. An excursion requires checks of duration and data reliability. Product specifications guide the handling response. Batch records document the event and the final action. Ask learners to connect the information with a concrete decision in their field of study.</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traceability within and between organisations. Internal records follow material through one organisation. External records connect successive supply-chain stages. Backward tracing identifies the origin of a batch. Forward tracing identifies where affected products travelled.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qr codes, rfid and digital records. Codes and tags provide links to product information. Readers connect identity with handling events. Digital platforms combine records across locations. Accurate data entry remains essential for traceability.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demand forecasting and logistics. Sales and stock records describe demand patterns. Forecasts support purchasing and production planning. Route and storage decisions influence delivery performance. Planning should account for product perishability.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food loss and waste reduction. Losses can arise during handling, storage and processing. Monitoring helps identify where deterioration occurs. Forecasting can reduce mismatch between supply and demand. Measured losses show whether a change improves performance.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soft sensors and digital twins. A soft sensor estimates a variable from other measurements. A drying model may estimate moisture from operating data. A digital twin represents a product or production process. Both approaches need comparison with reference observations.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Application scenario. Explain where each measurement enters the production workflow. Ask learners to separate a quality prediction from a control action, and to identify which checks require physical inspection or laboratory evidence.</a:t>
            </a:r>
          </a:p>
          <a:p xmlns:a="http://schemas.openxmlformats.org/drawingml/2006/main">
            <a:r>
              <a:t/>
            </a:r>
          </a:p>
          <a:p xmlns:a="http://schemas.openxmlformats.org/drawingml/2006/main">
            <a:r>
              <a:t>Image: AI-generated illustrative scene. It represents the subject conceptually and does not document a specific farm, animal, product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exercise. Supply a product specification and clearly labelled temperature data. Evaluate how learners use evidence, recognise uncertainty and document a handling decision. Temperature alone does not establish product safety.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 defensible food-system decision. Use calibrated measurements linked to the right batch. Validate the model for the product and process. Connect alerts with operational procedures. Record the responsible person, action and follow-up result. Ask learners to connect the information with a concrete decision in their field of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6fc4e0a139749a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5bbd105495b40b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edbc6d3d9cb40b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c984afb95324ac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e3a2f83710e4c7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0665e8c91f24f5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DEDFD38-8EB8-446E-B71E-5AB65919A18B}"/>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576109D-CA3B-411A-9FCF-5A8C0221BEF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B456D05D-0243-4288-9C91-A6555D500DA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D6D4020F-98D0-4CA8-A652-9808E95552C4}"/>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EEC3EF26-7499-44AB-B301-CC300BD4C6C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C6250B18-0EF0-4498-82C4-427C7D6162E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4FB0F72C-9DC1-4F9F-9DCE-A63BDBF8AC3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8D9C8C0A-7A4F-4925-8A5E-1884160314E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0AE3C085-C15C-4D64-ADAD-CB30CFDF3231}"/>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F8A20FF-DD51-43DF-B428-73DEBA1D1AF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498F1BE7-9DAD-4757-81E3-FC1DCE654D6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C202646B-4AB8-4317-BA24-656E5B55E78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7A17994-0583-4084-8BFF-E86EA3FD64E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FC6FE0E-A8C2-4F02-ABFE-B96481B4E6A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6ED7AC71-1F4F-417F-9069-F6F6B7D22D4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f0a27c1af8439b" /><Relationship Type="http://schemas.openxmlformats.org/officeDocument/2006/relationships/slideLayout" Target="/ppt/slideLayouts/slideLayout1.xml" Id="R1844919d785c4477" /><Relationship Type="http://schemas.openxmlformats.org/officeDocument/2006/relationships/slideLayout" Target="/ppt/slideLayouts/slideLayout2.xml" Id="Re3e70f194c5c427f" /><Relationship Type="http://schemas.openxmlformats.org/officeDocument/2006/relationships/slideLayout" Target="/ppt/slideLayouts/slideLayout3.xml" Id="R9e352a72818147eb" /><Relationship Type="http://schemas.openxmlformats.org/officeDocument/2006/relationships/slideLayout" Target="/ppt/slideLayouts/slideLayout4.xml" Id="Rfbf08ae8ff364717" /><Relationship Type="http://schemas.openxmlformats.org/officeDocument/2006/relationships/slideLayout" Target="/ppt/slideLayouts/slideLayout5.xml" Id="Rbf57547d6bba46a9" /><Relationship Type="http://schemas.openxmlformats.org/officeDocument/2006/relationships/slideLayout" Target="/ppt/slideLayouts/slideLayout6.xml" Id="R0fde8cbdc9114ff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44919d785c4477"/>
    <p:sldLayoutId xmlns:r="http://schemas.openxmlformats.org/officeDocument/2006/relationships" id="2147483650" r:id="Re3e70f194c5c427f"/>
    <p:sldLayoutId xmlns:r="http://schemas.openxmlformats.org/officeDocument/2006/relationships" id="2147483651" r:id="R9e352a72818147eb"/>
    <p:sldLayoutId xmlns:r="http://schemas.openxmlformats.org/officeDocument/2006/relationships" id="2147483652" r:id="Rfbf08ae8ff364717"/>
    <p:sldLayoutId xmlns:r="http://schemas.openxmlformats.org/officeDocument/2006/relationships" id="2147483653" r:id="Rbf57547d6bba46a9"/>
    <p:sldLayoutId xmlns:r="http://schemas.openxmlformats.org/officeDocument/2006/relationships" id="2147483654" r:id="R0fde8cbdc9114ff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c5475509fad450d" /><Relationship Type="http://schemas.openxmlformats.org/officeDocument/2006/relationships/notesSlide" Target="/ppt/notesSlides/notesSlide1.xml" Id="Ra80c21e146d344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459f02f67bc4868" /><Relationship Type="http://schemas.openxmlformats.org/officeDocument/2006/relationships/notesSlide" Target="/ppt/notesSlides/notesSlide2.xml" Id="Rcfe58ce0f45a478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dc71847ec7e4d55" /><Relationship Type="http://schemas.openxmlformats.org/officeDocument/2006/relationships/notesSlide" Target="/ppt/notesSlides/notesSlide3.xml" Id="R1d2d6892e93e48d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4a87f0b78534d7d" /><Relationship Type="http://schemas.openxmlformats.org/officeDocument/2006/relationships/notesSlide" Target="/ppt/notesSlides/notesSlide4.xml" Id="R64913fd6626d4cc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0738ee0ed264947" /><Relationship Type="http://schemas.openxmlformats.org/officeDocument/2006/relationships/image" Target="/ppt/media/image.png" Id="R4747de95610546f3" /><Relationship Type="http://schemas.openxmlformats.org/officeDocument/2006/relationships/notesSlide" Target="/ppt/notesSlides/notesSlide5.xml" Id="R7ebc08ed3a204db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490dfd5671b46b7" /><Relationship Type="http://schemas.openxmlformats.org/officeDocument/2006/relationships/image" Target="/ppt/media/image2.png" Id="Rd8d6be2b8dcd457c" /><Relationship Type="http://schemas.openxmlformats.org/officeDocument/2006/relationships/notesSlide" Target="/ppt/notesSlides/notesSlide6.xml" Id="R61cb1e50a2894b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a851143c57d4b4b" /><Relationship Type="http://schemas.openxmlformats.org/officeDocument/2006/relationships/notesSlide" Target="/ppt/notesSlides/notesSlide7.xml" Id="R804688d7e13e484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ca7716f5678456c" /><Relationship Type="http://schemas.openxmlformats.org/officeDocument/2006/relationships/notesSlide" Target="/ppt/notesSlides/notesSlide8.xml" Id="Reec9fba1664542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adb91cefb844933" /><Relationship Type="http://schemas.openxmlformats.org/officeDocument/2006/relationships/notesSlide" Target="/ppt/notesSlides/notesSlide9.xml" Id="Rcd3a66629ff949d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fb27514c5dc4638" /><Relationship Type="http://schemas.openxmlformats.org/officeDocument/2006/relationships/image" Target="/ppt/media/image3.png" Id="R30e098b4a50444dc" /><Relationship Type="http://schemas.openxmlformats.org/officeDocument/2006/relationships/notesSlide" Target="/ppt/notesSlides/notesSlide10.xml" Id="R61ad43e4aa0c46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15f4a451d1c47d2" /><Relationship Type="http://schemas.openxmlformats.org/officeDocument/2006/relationships/image" Target="/ppt/media/image4.png" Id="Rf26b8afe481b414a" /><Relationship Type="http://schemas.openxmlformats.org/officeDocument/2006/relationships/notesSlide" Target="/ppt/notesSlides/notesSlide11.xml" Id="Rc2955d1d6b47499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ba88d5738a943b8" /><Relationship Type="http://schemas.openxmlformats.org/officeDocument/2006/relationships/image" Target="/ppt/media/image5.png" Id="Rf7d93a2269354709" /><Relationship Type="http://schemas.openxmlformats.org/officeDocument/2006/relationships/notesSlide" Target="/ppt/notesSlides/notesSlide12.xml" Id="R26530d22c8af4d8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6aa60cea9d2c4c5b" /><Relationship Type="http://schemas.openxmlformats.org/officeDocument/2006/relationships/image" Target="/ppt/media/image6.png" Id="R1f6e757f712b4d11" /><Relationship Type="http://schemas.openxmlformats.org/officeDocument/2006/relationships/notesSlide" Target="/ppt/notesSlides/notesSlide13.xml" Id="Rea80390ad96b49a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763222ce919485c" /><Relationship Type="http://schemas.openxmlformats.org/officeDocument/2006/relationships/notesSlide" Target="/ppt/notesSlides/notesSlide14.xml" Id="R9ab0ff5d17234a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099ef9d196e455c" /><Relationship Type="http://schemas.openxmlformats.org/officeDocument/2006/relationships/notesSlide" Target="/ppt/notesSlides/notesSlide15.xml" Id="R54d29b1a7c81412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858d9af4175d4579" /><Relationship Type="http://schemas.openxmlformats.org/officeDocument/2006/relationships/notesSlide" Target="/ppt/notesSlides/notesSlide16.xml" Id="R693685bfe33e4cf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7e5ba621e3a4ffa" /><Relationship Type="http://schemas.openxmlformats.org/officeDocument/2006/relationships/image" Target="/ppt/media/image7.png" Id="Rd70224d7a1484389" /><Relationship Type="http://schemas.openxmlformats.org/officeDocument/2006/relationships/notesSlide" Target="/ppt/notesSlides/notesSlide17.xml" Id="Rbcfe312cadde4f5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81ffa1a4e80a45aa" /><Relationship Type="http://schemas.openxmlformats.org/officeDocument/2006/relationships/image" Target="/ppt/media/image8.png" Id="Rc20ddaeff6ae4afe" /><Relationship Type="http://schemas.openxmlformats.org/officeDocument/2006/relationships/notesSlide" Target="/ppt/notesSlides/notesSlide18.xml" Id="R299b5554e4014fe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4c2eec19647545a3" /><Relationship Type="http://schemas.openxmlformats.org/officeDocument/2006/relationships/notesSlide" Target="/ppt/notesSlides/notesSlide19.xml" Id="Rdeed7495ade24bf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3101cabbed554325" /><Relationship Type="http://schemas.openxmlformats.org/officeDocument/2006/relationships/image" Target="/ppt/media/image9.png" Id="R895eabc2f2684fd2" /><Relationship Type="http://schemas.openxmlformats.org/officeDocument/2006/relationships/notesSlide" Target="/ppt/notesSlides/notesSlide20.xml" Id="R5c7ba607554b4ec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8d5a53e8d477410c" /><Relationship Type="http://schemas.openxmlformats.org/officeDocument/2006/relationships/image" Target="/ppt/media/image10.png" Id="Re2ad923b01094387" /><Relationship Type="http://schemas.openxmlformats.org/officeDocument/2006/relationships/notesSlide" Target="/ppt/notesSlides/notesSlide21.xml" Id="Raff4d2055e2044f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837a529fa9bb4b41" /><Relationship Type="http://schemas.openxmlformats.org/officeDocument/2006/relationships/notesSlide" Target="/ppt/notesSlides/notesSlide22.xml" Id="R4993b5a20706402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65d70cd4d21e4753" /><Relationship Type="http://schemas.openxmlformats.org/officeDocument/2006/relationships/notesSlide" Target="/ppt/notesSlides/notesSlide23.xml" Id="R9f777a805fe74d1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0c74b5df8dbe438b" /><Relationship Type="http://schemas.openxmlformats.org/officeDocument/2006/relationships/notesSlide" Target="/ppt/notesSlides/notesSlide24.xml" Id="R2ba5a09c3b3e4ec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30eb62007b594545" /><Relationship Type="http://schemas.openxmlformats.org/officeDocument/2006/relationships/notesSlide" Target="/ppt/notesSlides/notesSlide25.xml" Id="Rbb4a2e5a5ef744f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6ed2ccd931cb490a" /><Relationship Type="http://schemas.openxmlformats.org/officeDocument/2006/relationships/image" Target="/ppt/media/image11.png" Id="R96e0e0d8917440a1" /><Relationship Type="http://schemas.openxmlformats.org/officeDocument/2006/relationships/notesSlide" Target="/ppt/notesSlides/notesSlide26.xml" Id="R1947b45101f240b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aba2ce47bcce4acd" /><Relationship Type="http://schemas.openxmlformats.org/officeDocument/2006/relationships/notesSlide" Target="/ppt/notesSlides/notesSlide27.xml" Id="R05dd96bbd68f4bb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10b68a714bb247dc" /><Relationship Type="http://schemas.openxmlformats.org/officeDocument/2006/relationships/notesSlide" Target="/ppt/notesSlides/notesSlide28.xml" Id="Rb39b72fdc7fd4c9a" /></Relationships>
</file>

<file path=ppt/slides/slide1.xml><?xml version="1.0" encoding="utf-8"?>
<p:sld xmlns:p="http://schemas.openxmlformats.org/presentationml/2006/main">
  <p:cSld>
    <p:bg>
      <p:bgPr>
        <a:solidFill xmlns:a="http://schemas.openxmlformats.org/drawingml/2006/main">
          <a:srgbClr val="123A3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6C58BE5-E128-465D-B139-A721AFBD9165}"/>
              </a:ext>
            </a:extLst>
          </p:cNvPr>
          <p:cNvSpPr>
            <a:spLocks xmlns:a="http://schemas.openxmlformats.org/drawingml/2006/main" noGrp="1"/>
          </p:cNvSpPr>
          <p:nvPr/>
        </p:nvSpPr>
        <p:spPr>
          <a:xfrm xmlns:a="http://schemas.openxmlformats.org/drawingml/2006/main">
            <a:off x="685800" y="6191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950" b="1">
                <a:solidFill>
                  <a:srgbClr val="A9D6BF"/>
                </a:solidFill>
                <a:latin typeface="Aptos"/>
                <a:ea typeface="Aptos"/>
                <a:cs typeface="Aptos"/>
              </a:defRPr>
            </a:pPr>
            <a:r>
              <a:rPr sz="1950" b="1">
                <a:solidFill>
                  <a:srgbClr val="A9D6BF"/>
                </a:solidFill>
                <a:latin typeface="Aptos"/>
                <a:ea typeface="Aptos"/>
                <a:cs typeface="Aptos"/>
              </a:rPr>
              <a:t>AITrain</a:t>
            </a:r>
          </a:p>
        </p:txBody>
      </p:sp>
      <p:sp>
        <p:nvSpPr>
          <p:cNvPr id="2" name="">
            <a:extLst xmlns:a="http://schemas.openxmlformats.org/drawingml/2006/main">
              <a:ext uri="{FF2B5EF4-FFF2-40B4-BE49-F238E27FC236}">
                <a16:creationId xmlns:a16="http://schemas.microsoft.com/office/drawing/2014/main" id="{2AFEEE24-12C9-4FB2-90F9-3BB8366C7349}"/>
              </a:ext>
            </a:extLst>
          </p:cNvPr>
          <p:cNvSpPr>
            <a:spLocks xmlns:a="http://schemas.openxmlformats.org/drawingml/2006/main" noGrp="1"/>
          </p:cNvSpPr>
          <p:nvPr/>
        </p:nvSpPr>
        <p:spPr>
          <a:xfrm xmlns:a="http://schemas.openxmlformats.org/drawingml/2006/main">
            <a:off x="685800" y="1647825"/>
            <a:ext cx="108204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425" b="1">
                <a:solidFill>
                  <a:srgbClr val="FFFFFF"/>
                </a:solidFill>
                <a:latin typeface="Aptos"/>
                <a:ea typeface="Aptos"/>
                <a:cs typeface="Aptos"/>
              </a:defRPr>
            </a:pPr>
            <a:r>
              <a:rPr sz="4425" b="1">
                <a:solidFill>
                  <a:srgbClr val="FFFFFF"/>
                </a:solidFill>
                <a:latin typeface="Aptos"/>
                <a:ea typeface="Aptos"/>
                <a:cs typeface="Aptos"/>
              </a:rPr>
              <a:t>Food Production &amp;</a:t>
            </a:r>
          </a:p>
          <a:p xmlns:a="http://schemas.openxmlformats.org/drawingml/2006/main">
            <a:pPr>
              <a:defRPr sz="4425" b="1">
                <a:solidFill>
                  <a:srgbClr val="FFFFFF"/>
                </a:solidFill>
                <a:latin typeface="Aptos"/>
                <a:ea typeface="Aptos"/>
                <a:cs typeface="Aptos"/>
              </a:defRPr>
            </a:pPr>
            <a:r>
              <a:rPr sz="4425" b="1">
                <a:solidFill>
                  <a:srgbClr val="FFFFFF"/>
                </a:solidFill>
                <a:latin typeface="Aptos"/>
                <a:ea typeface="Aptos"/>
                <a:cs typeface="Aptos"/>
              </a:rPr>
              <a:t>Processing Using AI</a:t>
            </a:r>
          </a:p>
        </p:txBody>
      </p:sp>
      <p:sp>
        <p:nvSpPr>
          <p:cNvPr id="3" name="">
            <a:extLst xmlns:a="http://schemas.openxmlformats.org/drawingml/2006/main">
              <a:ext uri="{FF2B5EF4-FFF2-40B4-BE49-F238E27FC236}">
                <a16:creationId xmlns:a16="http://schemas.microsoft.com/office/drawing/2014/main" id="{3E49FBBF-C4C0-4C98-9A18-FC0FB4D49692}"/>
              </a:ext>
            </a:extLst>
          </p:cNvPr>
          <p:cNvSpPr>
            <a:spLocks xmlns:a="http://schemas.openxmlformats.org/drawingml/2006/main" noGrp="1"/>
          </p:cNvSpPr>
          <p:nvPr/>
        </p:nvSpPr>
        <p:spPr>
          <a:xfrm xmlns:a="http://schemas.openxmlformats.org/drawingml/2006/main">
            <a:off x="723900" y="416242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FFFFFF"/>
                </a:solidFill>
                <a:latin typeface="Aptos"/>
                <a:ea typeface="Aptos"/>
                <a:cs typeface="Aptos"/>
              </a:defRPr>
            </a:pPr>
            <a:r>
              <a:rPr sz="2025" b="0">
                <a:solidFill>
                  <a:srgbClr val="FFFFFF"/>
                </a:solidFill>
                <a:latin typeface="Aptos"/>
                <a:ea typeface="Aptos"/>
                <a:cs typeface="Aptos"/>
              </a:rPr>
              <a:t>Quality, processing and information across the food chain</a:t>
            </a:r>
          </a:p>
        </p:txBody>
      </p:sp>
      <p:sp>
        <p:nvSpPr>
          <p:cNvPr id="4" name="">
            <a:extLst xmlns:a="http://schemas.openxmlformats.org/drawingml/2006/main">
              <a:ext uri="{FF2B5EF4-FFF2-40B4-BE49-F238E27FC236}">
                <a16:creationId xmlns:a16="http://schemas.microsoft.com/office/drawing/2014/main" id="{B2154FFD-FC14-48B3-BF83-CDFD1CBADD47}"/>
              </a:ext>
            </a:extLst>
          </p:cNvPr>
          <p:cNvSpPr>
            <a:spLocks xmlns:a="http://schemas.openxmlformats.org/drawingml/2006/main" noGrp="1"/>
          </p:cNvSpPr>
          <p:nvPr/>
        </p:nvSpPr>
        <p:spPr>
          <a:xfrm xmlns:a="http://schemas.openxmlformats.org/drawingml/2006/main">
            <a:off x="723900" y="471487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CDE3DC"/>
                </a:solidFill>
                <a:latin typeface="Aptos"/>
                <a:ea typeface="Aptos"/>
                <a:cs typeface="Aptos"/>
              </a:defRPr>
            </a:pPr>
            <a:r>
              <a:rPr sz="2025" b="0">
                <a:solidFill>
                  <a:srgbClr val="CDE3DC"/>
                </a:solidFill>
                <a:latin typeface="Aptos"/>
                <a:ea typeface="Aptos"/>
                <a:cs typeface="Aptos"/>
              </a:rPr>
              <a:t>Assoc. Prof. Dr. Ovidiu Marian</a:t>
            </a:r>
          </a:p>
        </p:txBody>
      </p:sp>
      <p:sp>
        <p:nvSpPr>
          <p:cNvPr id="5" name="">
            <a:extLst xmlns:a="http://schemas.openxmlformats.org/drawingml/2006/main">
              <a:ext uri="{FF2B5EF4-FFF2-40B4-BE49-F238E27FC236}">
                <a16:creationId xmlns:a16="http://schemas.microsoft.com/office/drawing/2014/main" id="{6F6E33B0-FAAE-49FB-BB20-2E9ABC5849B1}"/>
              </a:ext>
            </a:extLst>
          </p:cNvPr>
          <p:cNvSpPr>
            <a:spLocks xmlns:a="http://schemas.openxmlformats.org/drawingml/2006/main" noGrp="1"/>
          </p:cNvSpPr>
          <p:nvPr/>
        </p:nvSpPr>
        <p:spPr>
          <a:xfrm xmlns:a="http://schemas.openxmlformats.org/drawingml/2006/main">
            <a:off x="723900" y="526732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0">
                <a:solidFill>
                  <a:srgbClr val="CDE3DC"/>
                </a:solidFill>
                <a:latin typeface="Aptos"/>
                <a:ea typeface="Aptos"/>
                <a:cs typeface="Aptos"/>
              </a:defRPr>
            </a:pPr>
            <a:r>
              <a:rPr sz="2025" b="0">
                <a:solidFill>
                  <a:srgbClr val="CDE3DC"/>
                </a:solidFill>
                <a:latin typeface="Aptos"/>
                <a:ea typeface="Aptos"/>
                <a:cs typeface="Aptos"/>
              </a:rPr>
              <a:t>AITrain Erasmus+ project</a:t>
            </a:r>
          </a:p>
        </p:txBody>
      </p:sp>
      <p:sp>
        <p:nvSpPr>
          <p:cNvPr id="6" name="">
            <a:extLst xmlns:a="http://schemas.openxmlformats.org/drawingml/2006/main">
              <a:ext uri="{FF2B5EF4-FFF2-40B4-BE49-F238E27FC236}">
                <a16:creationId xmlns:a16="http://schemas.microsoft.com/office/drawing/2014/main" id="{98DB9761-70F5-4C4B-98A8-9EAD2FC6A6B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A9D6BF"/>
                </a:solidFill>
                <a:latin typeface="Aptos"/>
                <a:ea typeface="Aptos"/>
                <a:cs typeface="Aptos"/>
              </a:defRPr>
            </a:pPr>
            <a:r>
              <a:rPr sz="1275" b="0">
                <a:solidFill>
                  <a:srgbClr val="A9D6BF"/>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9034D40D-5319-4BF8-9911-3F75EAAC381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A9D6BF"/>
                </a:solidFill>
                <a:latin typeface="Aptos"/>
                <a:ea typeface="Aptos"/>
                <a:cs typeface="Aptos"/>
              </a:defRPr>
            </a:pPr>
            <a:r>
              <a:rPr sz="1350" b="0">
                <a:solidFill>
                  <a:srgbClr val="A9D6BF"/>
                </a:solidFill>
                <a:latin typeface="Aptos"/>
                <a:ea typeface="Aptos"/>
                <a:cs typeface="Aptos"/>
              </a:rPr>
              <a:t>01</a:t>
            </a:r>
          </a:p>
        </p:txBody>
      </p:sp>
    </p:spTree>
    <p:extLst>
      <p:ext uri="{BB962C8B-B14F-4D97-AF65-F5344CB8AC3E}">
        <p14:creationId xmlns:p14="http://schemas.microsoft.com/office/powerpoint/2010/main" val="1314327812"/>
      </p:ext>
    </p:extLst>
  </p:cSld>
</p:sld>
</file>

<file path=ppt/slides/slide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60ED4C2-3C7F-4C05-BB04-F83C6DA8D2AB}"/>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Learning outcomes</a:t>
            </a:r>
          </a:p>
        </p:txBody>
      </p:sp>
      <p:sp>
        <p:nvSpPr>
          <p:cNvPr id="2" name="">
            <a:extLst xmlns:a="http://schemas.openxmlformats.org/drawingml/2006/main">
              <a:ext uri="{FF2B5EF4-FFF2-40B4-BE49-F238E27FC236}">
                <a16:creationId xmlns:a16="http://schemas.microsoft.com/office/drawing/2014/main" id="{EDA217B5-E041-456E-B5F3-6B6C83CCFCB6}"/>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Explain the stages of the food production chain.</a:t>
            </a:r>
          </a:p>
        </p:txBody>
      </p:sp>
      <p:sp>
        <p:nvSpPr>
          <p:cNvPr id="3" name="">
            <a:extLst xmlns:a="http://schemas.openxmlformats.org/drawingml/2006/main">
              <a:ext uri="{FF2B5EF4-FFF2-40B4-BE49-F238E27FC236}">
                <a16:creationId xmlns:a16="http://schemas.microsoft.com/office/drawing/2014/main" id="{6A846FF7-00AF-4837-8262-5143BE2A1934}"/>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Identify sensors and AI applications in processing.</a:t>
            </a:r>
          </a:p>
        </p:txBody>
      </p:sp>
      <p:sp>
        <p:nvSpPr>
          <p:cNvPr id="4" name="">
            <a:extLst xmlns:a="http://schemas.openxmlformats.org/drawingml/2006/main">
              <a:ext uri="{FF2B5EF4-FFF2-40B4-BE49-F238E27FC236}">
                <a16:creationId xmlns:a16="http://schemas.microsoft.com/office/drawing/2014/main" id="{80F80F5B-7FD2-4E87-BF7B-D619E4D2524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Describe shelf-life management and traceability.</a:t>
            </a:r>
          </a:p>
        </p:txBody>
      </p:sp>
      <p:sp>
        <p:nvSpPr>
          <p:cNvPr id="5" name="">
            <a:extLst xmlns:a="http://schemas.openxmlformats.org/drawingml/2006/main">
              <a:ext uri="{FF2B5EF4-FFF2-40B4-BE49-F238E27FC236}">
                <a16:creationId xmlns:a16="http://schemas.microsoft.com/office/drawing/2014/main" id="{7DE8B41A-7EEB-4AC1-A184-80F52663E9C7}"/>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Evaluate digital recommendations using process knowledge.</a:t>
            </a:r>
          </a:p>
        </p:txBody>
      </p:sp>
      <p:sp>
        <p:nvSpPr>
          <p:cNvPr id="6" name="">
            <a:extLst xmlns:a="http://schemas.openxmlformats.org/drawingml/2006/main">
              <a:ext uri="{FF2B5EF4-FFF2-40B4-BE49-F238E27FC236}">
                <a16:creationId xmlns:a16="http://schemas.microsoft.com/office/drawing/2014/main" id="{6793876A-D0BA-424B-B73B-36B2919AD16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62E7918D-425B-4666-9F79-B5A4CE21BD8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02</a:t>
            </a:r>
          </a:p>
        </p:txBody>
      </p:sp>
    </p:spTree>
    <p:extLst>
      <p:ext uri="{BB962C8B-B14F-4D97-AF65-F5344CB8AC3E}">
        <p14:creationId xmlns:p14="http://schemas.microsoft.com/office/powerpoint/2010/main" val="41331140"/>
      </p:ext>
    </p:extLst>
  </p:cSld>
</p:sld>
</file>

<file path=ppt/slides/slide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D5E07B9-AE4E-4703-A1DF-14645E6B4C4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The food production chain</a:t>
            </a:r>
          </a:p>
        </p:txBody>
      </p:sp>
      <p:sp>
        <p:nvSpPr>
          <p:cNvPr id="2" name="">
            <a:extLst xmlns:a="http://schemas.openxmlformats.org/drawingml/2006/main">
              <a:ext uri="{FF2B5EF4-FFF2-40B4-BE49-F238E27FC236}">
                <a16:creationId xmlns:a16="http://schemas.microsoft.com/office/drawing/2014/main" id="{078CDDFB-DF65-4604-B3C3-45E3D0FBB85E}"/>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Primary production supplies agricultural raw materials.</a:t>
            </a:r>
          </a:p>
        </p:txBody>
      </p:sp>
      <p:sp>
        <p:nvSpPr>
          <p:cNvPr id="3" name="">
            <a:extLst xmlns:a="http://schemas.openxmlformats.org/drawingml/2006/main">
              <a:ext uri="{FF2B5EF4-FFF2-40B4-BE49-F238E27FC236}">
                <a16:creationId xmlns:a16="http://schemas.microsoft.com/office/drawing/2014/main" id="{58D4C9ED-FEE3-4C41-BBBB-BC5352912A82}"/>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Handling and storage affect their condition.</a:t>
            </a:r>
          </a:p>
        </p:txBody>
      </p:sp>
      <p:sp>
        <p:nvSpPr>
          <p:cNvPr id="4" name="">
            <a:extLst xmlns:a="http://schemas.openxmlformats.org/drawingml/2006/main">
              <a:ext uri="{FF2B5EF4-FFF2-40B4-BE49-F238E27FC236}">
                <a16:creationId xmlns:a16="http://schemas.microsoft.com/office/drawing/2014/main" id="{C51BC13C-0EEF-4D7C-B900-00B03CDFF77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Processing transforms materials into food products.</a:t>
            </a:r>
          </a:p>
        </p:txBody>
      </p:sp>
      <p:sp>
        <p:nvSpPr>
          <p:cNvPr id="5" name="">
            <a:extLst xmlns:a="http://schemas.openxmlformats.org/drawingml/2006/main">
              <a:ext uri="{FF2B5EF4-FFF2-40B4-BE49-F238E27FC236}">
                <a16:creationId xmlns:a16="http://schemas.microsoft.com/office/drawing/2014/main" id="{43D11A2E-1D89-48C0-9D03-81FE10D11A66}"/>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Distribution and retail connect products with consumers.</a:t>
            </a:r>
          </a:p>
        </p:txBody>
      </p:sp>
      <p:sp>
        <p:nvSpPr>
          <p:cNvPr id="6" name="">
            <a:extLst xmlns:a="http://schemas.openxmlformats.org/drawingml/2006/main">
              <a:ext uri="{FF2B5EF4-FFF2-40B4-BE49-F238E27FC236}">
                <a16:creationId xmlns:a16="http://schemas.microsoft.com/office/drawing/2014/main" id="{F093F9CD-26E6-47F1-8FEE-4269A7AADBA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BC9F7973-59D2-4719-AB19-22826CD48588}"/>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03</a:t>
            </a:r>
          </a:p>
        </p:txBody>
      </p:sp>
    </p:spTree>
    <p:extLst>
      <p:ext uri="{BB962C8B-B14F-4D97-AF65-F5344CB8AC3E}">
        <p14:creationId xmlns:p14="http://schemas.microsoft.com/office/powerpoint/2010/main" val="1800589134"/>
      </p:ext>
    </p:extLst>
  </p:cSld>
</p:sld>
</file>

<file path=ppt/slides/slide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DBAE573-A5D1-4E32-A0DB-068891F9488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AI methods in food systems</a:t>
            </a:r>
          </a:p>
        </p:txBody>
      </p:sp>
      <p:sp>
        <p:nvSpPr>
          <p:cNvPr id="2" name="">
            <a:extLst xmlns:a="http://schemas.openxmlformats.org/drawingml/2006/main">
              <a:ext uri="{FF2B5EF4-FFF2-40B4-BE49-F238E27FC236}">
                <a16:creationId xmlns:a16="http://schemas.microsoft.com/office/drawing/2014/main" id="{0104ED99-B754-486D-B96F-8521CECAFD46}"/>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Classification assigns observations to defined categories.</a:t>
            </a:r>
          </a:p>
        </p:txBody>
      </p:sp>
      <p:sp>
        <p:nvSpPr>
          <p:cNvPr id="3" name="">
            <a:extLst xmlns:a="http://schemas.openxmlformats.org/drawingml/2006/main">
              <a:ext uri="{FF2B5EF4-FFF2-40B4-BE49-F238E27FC236}">
                <a16:creationId xmlns:a16="http://schemas.microsoft.com/office/drawing/2014/main" id="{2A88B333-BFE5-43C5-B043-B596AB29A2A5}"/>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Prediction estimates a future or difficult-to-measure value.</a:t>
            </a:r>
          </a:p>
        </p:txBody>
      </p:sp>
      <p:sp>
        <p:nvSpPr>
          <p:cNvPr id="4" name="">
            <a:extLst xmlns:a="http://schemas.openxmlformats.org/drawingml/2006/main">
              <a:ext uri="{FF2B5EF4-FFF2-40B4-BE49-F238E27FC236}">
                <a16:creationId xmlns:a16="http://schemas.microsoft.com/office/drawing/2014/main" id="{844235A0-FD37-4863-AD5F-2B916B9106BA}"/>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Anomaly detection identifies unusual operating patterns.</a:t>
            </a:r>
          </a:p>
        </p:txBody>
      </p:sp>
      <p:sp>
        <p:nvSpPr>
          <p:cNvPr id="5" name="">
            <a:extLst xmlns:a="http://schemas.openxmlformats.org/drawingml/2006/main">
              <a:ext uri="{FF2B5EF4-FFF2-40B4-BE49-F238E27FC236}">
                <a16:creationId xmlns:a16="http://schemas.microsoft.com/office/drawing/2014/main" id="{D3025FA8-FAC1-4373-B20D-21E321A7CD54}"/>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Computer vision interprets product and package images.</a:t>
            </a:r>
          </a:p>
        </p:txBody>
      </p:sp>
      <p:sp>
        <p:nvSpPr>
          <p:cNvPr id="6" name="">
            <a:extLst xmlns:a="http://schemas.openxmlformats.org/drawingml/2006/main">
              <a:ext uri="{FF2B5EF4-FFF2-40B4-BE49-F238E27FC236}">
                <a16:creationId xmlns:a16="http://schemas.microsoft.com/office/drawing/2014/main" id="{17F02FE1-FF52-452C-9F8B-2D8A35E8229B}"/>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F58693B1-F102-466F-907F-2A561DEFAEBF}"/>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04</a:t>
            </a:r>
          </a:p>
        </p:txBody>
      </p:sp>
    </p:spTree>
    <p:extLst>
      <p:ext uri="{BB962C8B-B14F-4D97-AF65-F5344CB8AC3E}">
        <p14:creationId xmlns:p14="http://schemas.microsoft.com/office/powerpoint/2010/main" val="1332563531"/>
      </p:ext>
    </p:extLst>
  </p:cSld>
</p:sld>
</file>

<file path=ppt/slides/slide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04246C8-CCA5-469B-8D11-F1707DAF8EF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Data across the food chain</a:t>
            </a:r>
          </a:p>
        </p:txBody>
      </p:sp>
      <p:sp>
        <p:nvSpPr>
          <p:cNvPr id="2" name="">
            <a:extLst xmlns:a="http://schemas.openxmlformats.org/drawingml/2006/main">
              <a:ext uri="{FF2B5EF4-FFF2-40B4-BE49-F238E27FC236}">
                <a16:creationId xmlns:a16="http://schemas.microsoft.com/office/drawing/2014/main" id="{611FD716-8C5A-4202-B723-E6ED48C92A45}"/>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Farm records describe origin and production conditions.</a:t>
            </a:r>
          </a:p>
        </p:txBody>
      </p:sp>
      <p:sp>
        <p:nvSpPr>
          <p:cNvPr id="3" name="">
            <a:extLst xmlns:a="http://schemas.openxmlformats.org/drawingml/2006/main">
              <a:ext uri="{FF2B5EF4-FFF2-40B4-BE49-F238E27FC236}">
                <a16:creationId xmlns:a16="http://schemas.microsoft.com/office/drawing/2014/main" id="{64DDF07B-CE8E-4B6B-9E01-8CDF5F141CF6}"/>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Process records describe treatment and transformation.</a:t>
            </a:r>
          </a:p>
        </p:txBody>
      </p:sp>
      <p:sp>
        <p:nvSpPr>
          <p:cNvPr id="4" name="">
            <a:extLst xmlns:a="http://schemas.openxmlformats.org/drawingml/2006/main">
              <a:ext uri="{FF2B5EF4-FFF2-40B4-BE49-F238E27FC236}">
                <a16:creationId xmlns:a16="http://schemas.microsoft.com/office/drawing/2014/main" id="{A87553CF-D463-4FCE-A497-D7562CD153BB}"/>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Storage records document temperature and handling.</a:t>
            </a:r>
          </a:p>
        </p:txBody>
      </p:sp>
      <p:sp>
        <p:nvSpPr>
          <p:cNvPr id="5" name="">
            <a:extLst xmlns:a="http://schemas.openxmlformats.org/drawingml/2006/main">
              <a:ext uri="{FF2B5EF4-FFF2-40B4-BE49-F238E27FC236}">
                <a16:creationId xmlns:a16="http://schemas.microsoft.com/office/drawing/2014/main" id="{F1B58BD3-C99B-42B9-8822-903ECE5831B4}"/>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Batch identity links information across successive stages.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747de95610546f3"/>
          <a:stretch xmlns:a="http://schemas.openxmlformats.org/drawingml/2006/main"/>
        </p:blipFill>
        <p:spPr>
          <a:xfrm xmlns:a="http://schemas.openxmlformats.org/drawingml/2006/main">
            <a:off x="6200775" y="2123383"/>
            <a:ext cx="5305425" cy="3392283"/>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7FC43A8-7A73-4A2D-A272-04712BE0F9D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C3E8AA0C-9B3F-4C89-8EEF-967BBC51F219}"/>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05</a:t>
            </a:r>
          </a:p>
        </p:txBody>
      </p:sp>
    </p:spTree>
    <p:extLst>
      <p:ext uri="{BB962C8B-B14F-4D97-AF65-F5344CB8AC3E}">
        <p14:creationId xmlns:p14="http://schemas.microsoft.com/office/powerpoint/2010/main" val="1668573325"/>
      </p:ext>
    </p:extLst>
  </p:cSld>
</p:sld>
</file>

<file path=ppt/slides/slide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E4FA3B3-06BB-4C2B-9B1B-C8D215B7CA1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Sensors for food production</a:t>
            </a:r>
          </a:p>
        </p:txBody>
      </p:sp>
      <p:sp>
        <p:nvSpPr>
          <p:cNvPr id="2" name="">
            <a:extLst xmlns:a="http://schemas.openxmlformats.org/drawingml/2006/main">
              <a:ext uri="{FF2B5EF4-FFF2-40B4-BE49-F238E27FC236}">
                <a16:creationId xmlns:a16="http://schemas.microsoft.com/office/drawing/2014/main" id="{79ED32D6-A874-47A0-A345-B52E3556B039}"/>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Temperature and humidity sensors monitor environmental conditions.</a:t>
            </a:r>
          </a:p>
        </p:txBody>
      </p:sp>
      <p:sp>
        <p:nvSpPr>
          <p:cNvPr id="3" name="">
            <a:extLst xmlns:a="http://schemas.openxmlformats.org/drawingml/2006/main">
              <a:ext uri="{FF2B5EF4-FFF2-40B4-BE49-F238E27FC236}">
                <a16:creationId xmlns:a16="http://schemas.microsoft.com/office/drawing/2014/main" id="{79C83987-247F-474F-9DF0-FB02F1714601}"/>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Pressure and flow measurements describe process operation.</a:t>
            </a:r>
          </a:p>
        </p:txBody>
      </p:sp>
      <p:sp>
        <p:nvSpPr>
          <p:cNvPr id="4" name="">
            <a:extLst xmlns:a="http://schemas.openxmlformats.org/drawingml/2006/main">
              <a:ext uri="{FF2B5EF4-FFF2-40B4-BE49-F238E27FC236}">
                <a16:creationId xmlns:a16="http://schemas.microsoft.com/office/drawing/2014/main" id="{34066681-7740-4D67-863B-FD62328ECFFD}"/>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pH and gas measurements support selected quality assessments.</a:t>
            </a:r>
          </a:p>
        </p:txBody>
      </p:sp>
      <p:sp>
        <p:nvSpPr>
          <p:cNvPr id="5" name="">
            <a:extLst xmlns:a="http://schemas.openxmlformats.org/drawingml/2006/main">
              <a:ext uri="{FF2B5EF4-FFF2-40B4-BE49-F238E27FC236}">
                <a16:creationId xmlns:a16="http://schemas.microsoft.com/office/drawing/2014/main" id="{62DB71CD-7E12-4C03-92F1-FCC2C02D9F9B}"/>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Vibration and power records describe equipment condition.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8d6be2b8dcd457c"/>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BE2C683-123A-4D44-905D-168F0A15D7E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BAADFBAB-B994-420A-AFFD-591E2803AF9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06</a:t>
            </a:r>
          </a:p>
        </p:txBody>
      </p:sp>
      <p:sp>
        <p:nvSpPr>
          <p:cNvPr id="9" name="">
            <a:extLst xmlns:a="http://schemas.openxmlformats.org/drawingml/2006/main">
              <a:ext uri="{FF2B5EF4-FFF2-40B4-BE49-F238E27FC236}">
                <a16:creationId xmlns:a16="http://schemas.microsoft.com/office/drawing/2014/main" id="{1FFFB605-CF66-4913-9C0D-E57DE49BE157}"/>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620357016"/>
      </p:ext>
    </p:extLst>
  </p:cSld>
</p:sld>
</file>

<file path=ppt/slides/slide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F926E5E-C14B-4D74-B796-CB5171EECFFE}"/>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Raw data and usable information</a:t>
            </a:r>
          </a:p>
        </p:txBody>
      </p:sp>
      <p:sp>
        <p:nvSpPr>
          <p:cNvPr id="2" name="">
            <a:extLst xmlns:a="http://schemas.openxmlformats.org/drawingml/2006/main">
              <a:ext uri="{FF2B5EF4-FFF2-40B4-BE49-F238E27FC236}">
                <a16:creationId xmlns:a16="http://schemas.microsoft.com/office/drawing/2014/main" id="{F09D2B6E-FD53-42E4-9B51-F1074D412FE3}"/>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Measurements need timestamps and explicit units.</a:t>
            </a:r>
          </a:p>
        </p:txBody>
      </p:sp>
      <p:sp>
        <p:nvSpPr>
          <p:cNvPr id="3" name="">
            <a:extLst xmlns:a="http://schemas.openxmlformats.org/drawingml/2006/main">
              <a:ext uri="{FF2B5EF4-FFF2-40B4-BE49-F238E27FC236}">
                <a16:creationId xmlns:a16="http://schemas.microsoft.com/office/drawing/2014/main" id="{760616C9-37B3-4458-84A1-684AFB6DB24D}"/>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Calibration connects readings with reference values.</a:t>
            </a:r>
          </a:p>
        </p:txBody>
      </p:sp>
      <p:sp>
        <p:nvSpPr>
          <p:cNvPr id="4" name="">
            <a:extLst xmlns:a="http://schemas.openxmlformats.org/drawingml/2006/main">
              <a:ext uri="{FF2B5EF4-FFF2-40B4-BE49-F238E27FC236}">
                <a16:creationId xmlns:a16="http://schemas.microsoft.com/office/drawing/2014/main" id="{94B13FA7-DC94-4E03-B547-850EF0757672}"/>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Data processing identifies gaps and inconsistent observations.</a:t>
            </a:r>
          </a:p>
        </p:txBody>
      </p:sp>
      <p:sp>
        <p:nvSpPr>
          <p:cNvPr id="5" name="">
            <a:extLst xmlns:a="http://schemas.openxmlformats.org/drawingml/2006/main">
              <a:ext uri="{FF2B5EF4-FFF2-40B4-BE49-F238E27FC236}">
                <a16:creationId xmlns:a16="http://schemas.microsoft.com/office/drawing/2014/main" id="{1C2DE2FB-32DE-47A8-A14C-3F7A5C4EEAA4}"/>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Interpretation requires knowledge of the food and process.</a:t>
            </a:r>
          </a:p>
        </p:txBody>
      </p:sp>
      <p:sp>
        <p:nvSpPr>
          <p:cNvPr id="6" name="">
            <a:extLst xmlns:a="http://schemas.openxmlformats.org/drawingml/2006/main">
              <a:ext uri="{FF2B5EF4-FFF2-40B4-BE49-F238E27FC236}">
                <a16:creationId xmlns:a16="http://schemas.microsoft.com/office/drawing/2014/main" id="{BB41AC54-8A78-4C05-8040-83010D8CCDF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4DD17895-9D8D-4E88-8A68-7AA30161B51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07</a:t>
            </a:r>
          </a:p>
        </p:txBody>
      </p:sp>
    </p:spTree>
    <p:extLst>
      <p:ext uri="{BB962C8B-B14F-4D97-AF65-F5344CB8AC3E}">
        <p14:creationId xmlns:p14="http://schemas.microsoft.com/office/powerpoint/2010/main" val="454199345"/>
      </p:ext>
    </p:extLst>
  </p:cSld>
</p:sld>
</file>

<file path=ppt/slides/slide8.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C857B70-84CD-42C4-BC96-E5F61C96BBEC}"/>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Crop production and raw-material quality</a:t>
            </a:r>
          </a:p>
        </p:txBody>
      </p:sp>
      <p:sp>
        <p:nvSpPr>
          <p:cNvPr id="2" name="">
            <a:extLst xmlns:a="http://schemas.openxmlformats.org/drawingml/2006/main">
              <a:ext uri="{FF2B5EF4-FFF2-40B4-BE49-F238E27FC236}">
                <a16:creationId xmlns:a16="http://schemas.microsoft.com/office/drawing/2014/main" id="{3C98111B-55A7-43F2-9E1E-FD17D3370CC8}"/>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Crop management affects the condition of harvested material.</a:t>
            </a:r>
          </a:p>
        </p:txBody>
      </p:sp>
      <p:sp>
        <p:nvSpPr>
          <p:cNvPr id="3" name="">
            <a:extLst xmlns:a="http://schemas.openxmlformats.org/drawingml/2006/main">
              <a:ext uri="{FF2B5EF4-FFF2-40B4-BE49-F238E27FC236}">
                <a16:creationId xmlns:a16="http://schemas.microsoft.com/office/drawing/2014/main" id="{1D3044E3-8512-46D7-90A2-E5057F99E603}"/>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Harvest timing influences maturity and handling requirements.</a:t>
            </a:r>
          </a:p>
        </p:txBody>
      </p:sp>
      <p:sp>
        <p:nvSpPr>
          <p:cNvPr id="4" name="">
            <a:extLst xmlns:a="http://schemas.openxmlformats.org/drawingml/2006/main">
              <a:ext uri="{FF2B5EF4-FFF2-40B4-BE49-F238E27FC236}">
                <a16:creationId xmlns:a16="http://schemas.microsoft.com/office/drawing/2014/main" id="{D3B23A74-B895-4058-9BA5-CA8E9F2F488F}"/>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Inspection can identify visible damage or impurities.</a:t>
            </a:r>
          </a:p>
        </p:txBody>
      </p:sp>
      <p:sp>
        <p:nvSpPr>
          <p:cNvPr id="5" name="">
            <a:extLst xmlns:a="http://schemas.openxmlformats.org/drawingml/2006/main">
              <a:ext uri="{FF2B5EF4-FFF2-40B4-BE49-F238E27FC236}">
                <a16:creationId xmlns:a16="http://schemas.microsoft.com/office/drawing/2014/main" id="{1AA7518C-074C-42A3-8108-96A7006210BC}"/>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Production records provide context for processing decisions.</a:t>
            </a:r>
          </a:p>
        </p:txBody>
      </p:sp>
      <p:sp>
        <p:nvSpPr>
          <p:cNvPr id="6" name="">
            <a:extLst xmlns:a="http://schemas.openxmlformats.org/drawingml/2006/main">
              <a:ext uri="{FF2B5EF4-FFF2-40B4-BE49-F238E27FC236}">
                <a16:creationId xmlns:a16="http://schemas.microsoft.com/office/drawing/2014/main" id="{9AC33D60-C2C7-4D43-954B-5E3674C3DD07}"/>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ECB4E06F-8BC9-4132-A218-63DE6D1783EF}"/>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08</a:t>
            </a:r>
          </a:p>
        </p:txBody>
      </p:sp>
    </p:spTree>
    <p:extLst>
      <p:ext uri="{BB962C8B-B14F-4D97-AF65-F5344CB8AC3E}">
        <p14:creationId xmlns:p14="http://schemas.microsoft.com/office/powerpoint/2010/main" val="679436711"/>
      </p:ext>
    </p:extLst>
  </p:cSld>
</p:sld>
</file>

<file path=ppt/slides/slide9.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A18822A-41C9-4D8E-B5CF-D9BAFB9E800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Livestock and food quality</a:t>
            </a:r>
          </a:p>
        </p:txBody>
      </p:sp>
      <p:sp>
        <p:nvSpPr>
          <p:cNvPr id="2" name="">
            <a:extLst xmlns:a="http://schemas.openxmlformats.org/drawingml/2006/main">
              <a:ext uri="{FF2B5EF4-FFF2-40B4-BE49-F238E27FC236}">
                <a16:creationId xmlns:a16="http://schemas.microsoft.com/office/drawing/2014/main" id="{8234E5A5-A1D1-4248-8F60-A3F559E268AC}"/>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Animal health and nutrition affect production performance.</a:t>
            </a:r>
          </a:p>
        </p:txBody>
      </p:sp>
      <p:sp>
        <p:nvSpPr>
          <p:cNvPr id="3" name="">
            <a:extLst xmlns:a="http://schemas.openxmlformats.org/drawingml/2006/main">
              <a:ext uri="{FF2B5EF4-FFF2-40B4-BE49-F238E27FC236}">
                <a16:creationId xmlns:a16="http://schemas.microsoft.com/office/drawing/2014/main" id="{0FA2AFF6-9C75-49EA-B993-F5BDBF83014D}"/>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Monitoring helps identify animals that need attention.</a:t>
            </a:r>
          </a:p>
        </p:txBody>
      </p:sp>
      <p:sp>
        <p:nvSpPr>
          <p:cNvPr id="4" name="">
            <a:extLst xmlns:a="http://schemas.openxmlformats.org/drawingml/2006/main">
              <a:ext uri="{FF2B5EF4-FFF2-40B4-BE49-F238E27FC236}">
                <a16:creationId xmlns:a16="http://schemas.microsoft.com/office/drawing/2014/main" id="{8FE4F750-3971-4CB9-817E-3B9A6D5C3DB6}"/>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Milk and growth records connect management with output.</a:t>
            </a:r>
          </a:p>
        </p:txBody>
      </p:sp>
      <p:sp>
        <p:nvSpPr>
          <p:cNvPr id="5" name="">
            <a:extLst xmlns:a="http://schemas.openxmlformats.org/drawingml/2006/main">
              <a:ext uri="{FF2B5EF4-FFF2-40B4-BE49-F238E27FC236}">
                <a16:creationId xmlns:a16="http://schemas.microsoft.com/office/drawing/2014/main" id="{99513AC2-CF80-4F0B-982F-33B6D0EC9279}"/>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Handling and hygiene remain essential after primary production.</a:t>
            </a:r>
          </a:p>
        </p:txBody>
      </p:sp>
      <p:sp>
        <p:nvSpPr>
          <p:cNvPr id="6" name="">
            <a:extLst xmlns:a="http://schemas.openxmlformats.org/drawingml/2006/main">
              <a:ext uri="{FF2B5EF4-FFF2-40B4-BE49-F238E27FC236}">
                <a16:creationId xmlns:a16="http://schemas.microsoft.com/office/drawing/2014/main" id="{F3A48FD4-64C4-4CD9-A3B4-556B1BC78A4D}"/>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2729DD8E-6F1B-449A-9810-E49BBB009162}"/>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09</a:t>
            </a:r>
          </a:p>
        </p:txBody>
      </p:sp>
    </p:spTree>
    <p:extLst>
      <p:ext uri="{BB962C8B-B14F-4D97-AF65-F5344CB8AC3E}">
        <p14:creationId xmlns:p14="http://schemas.microsoft.com/office/powerpoint/2010/main" val="1613464485"/>
      </p:ext>
    </p:extLst>
  </p:cSld>
</p:sld>
</file>

<file path=ppt/slides/slide10.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DA3F831-D02E-4530-ABA4-86037A6DD1D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Harvesting and first handling</a:t>
            </a:r>
          </a:p>
        </p:txBody>
      </p:sp>
      <p:sp>
        <p:nvSpPr>
          <p:cNvPr id="2" name="">
            <a:extLst xmlns:a="http://schemas.openxmlformats.org/drawingml/2006/main">
              <a:ext uri="{FF2B5EF4-FFF2-40B4-BE49-F238E27FC236}">
                <a16:creationId xmlns:a16="http://schemas.microsoft.com/office/drawing/2014/main" id="{AE0319B9-F05C-4477-AE98-5FDC023C8582}"/>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Material condition determines suitable handling methods.</a:t>
            </a:r>
          </a:p>
        </p:txBody>
      </p:sp>
      <p:sp>
        <p:nvSpPr>
          <p:cNvPr id="3" name="">
            <a:extLst xmlns:a="http://schemas.openxmlformats.org/drawingml/2006/main">
              <a:ext uri="{FF2B5EF4-FFF2-40B4-BE49-F238E27FC236}">
                <a16:creationId xmlns:a16="http://schemas.microsoft.com/office/drawing/2014/main" id="{CA9AB522-EC01-4FDE-9EDD-9311D11BA080}"/>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Mechanical damage can reduce quality during later stages.</a:t>
            </a:r>
          </a:p>
        </p:txBody>
      </p:sp>
      <p:sp>
        <p:nvSpPr>
          <p:cNvPr id="4" name="">
            <a:extLst xmlns:a="http://schemas.openxmlformats.org/drawingml/2006/main">
              <a:ext uri="{FF2B5EF4-FFF2-40B4-BE49-F238E27FC236}">
                <a16:creationId xmlns:a16="http://schemas.microsoft.com/office/drawing/2014/main" id="{33071DA6-3991-44DF-BA34-5B1155E67481}"/>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Moisture influences storage and drying needs.</a:t>
            </a:r>
          </a:p>
        </p:txBody>
      </p:sp>
      <p:sp>
        <p:nvSpPr>
          <p:cNvPr id="5" name="">
            <a:extLst xmlns:a="http://schemas.openxmlformats.org/drawingml/2006/main">
              <a:ext uri="{FF2B5EF4-FFF2-40B4-BE49-F238E27FC236}">
                <a16:creationId xmlns:a16="http://schemas.microsoft.com/office/drawing/2014/main" id="{740CAD38-599D-425C-ABE5-12E78224845B}"/>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Identification should begin before batches enter processing.</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0e098b4a50444dc"/>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7BCEC07-77E3-4A2C-B0A5-544D4EAA64A9}"/>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EAC7200D-C6D7-4B34-8521-72EA3295578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10</a:t>
            </a:r>
          </a:p>
        </p:txBody>
      </p:sp>
      <p:sp>
        <p:nvSpPr>
          <p:cNvPr id="9" name="">
            <a:extLst xmlns:a="http://schemas.openxmlformats.org/drawingml/2006/main">
              <a:ext uri="{FF2B5EF4-FFF2-40B4-BE49-F238E27FC236}">
                <a16:creationId xmlns:a16="http://schemas.microsoft.com/office/drawing/2014/main" id="{0CAB7B35-64A8-4D32-AA65-31718B9CA1A7}"/>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706089668"/>
      </p:ext>
    </p:extLst>
  </p:cSld>
</p:sld>
</file>

<file path=ppt/slides/slide11.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A9A5582-7232-4F29-AB0D-A88B8E81881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Storage and product condition</a:t>
            </a:r>
          </a:p>
        </p:txBody>
      </p:sp>
      <p:sp>
        <p:nvSpPr>
          <p:cNvPr id="2" name="">
            <a:extLst xmlns:a="http://schemas.openxmlformats.org/drawingml/2006/main">
              <a:ext uri="{FF2B5EF4-FFF2-40B4-BE49-F238E27FC236}">
                <a16:creationId xmlns:a16="http://schemas.microsoft.com/office/drawing/2014/main" id="{99F015A1-CB1A-4234-9D33-820978A8706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Temperature influences deterioration processes.</a:t>
            </a:r>
          </a:p>
        </p:txBody>
      </p:sp>
      <p:sp>
        <p:nvSpPr>
          <p:cNvPr id="3" name="">
            <a:extLst xmlns:a="http://schemas.openxmlformats.org/drawingml/2006/main">
              <a:ext uri="{FF2B5EF4-FFF2-40B4-BE49-F238E27FC236}">
                <a16:creationId xmlns:a16="http://schemas.microsoft.com/office/drawing/2014/main" id="{212B44D0-D425-4D65-AA5E-C4738F750CDE}"/>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Humidity affects moisture exchange and storage behaviour.</a:t>
            </a:r>
          </a:p>
        </p:txBody>
      </p:sp>
      <p:sp>
        <p:nvSpPr>
          <p:cNvPr id="4" name="">
            <a:extLst xmlns:a="http://schemas.openxmlformats.org/drawingml/2006/main">
              <a:ext uri="{FF2B5EF4-FFF2-40B4-BE49-F238E27FC236}">
                <a16:creationId xmlns:a16="http://schemas.microsoft.com/office/drawing/2014/main" id="{7DAA9A7A-3B11-4D0F-8054-E8A08A109167}"/>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Packaging changes the product’s surrounding environment.</a:t>
            </a:r>
          </a:p>
        </p:txBody>
      </p:sp>
      <p:sp>
        <p:nvSpPr>
          <p:cNvPr id="5" name="">
            <a:extLst xmlns:a="http://schemas.openxmlformats.org/drawingml/2006/main">
              <a:ext uri="{FF2B5EF4-FFF2-40B4-BE49-F238E27FC236}">
                <a16:creationId xmlns:a16="http://schemas.microsoft.com/office/drawing/2014/main" id="{0E4F8557-877F-4366-A873-4079C9447AB7}"/>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Monitoring records support timely handling decisions.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26b8afe481b414a"/>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C23A9EB-496F-4C94-AE7A-2B66B4CC940A}"/>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08F729E2-8AC0-4E94-A5ED-FE24651F7BF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11</a:t>
            </a:r>
          </a:p>
        </p:txBody>
      </p:sp>
      <p:sp>
        <p:nvSpPr>
          <p:cNvPr id="9" name="">
            <a:extLst xmlns:a="http://schemas.openxmlformats.org/drawingml/2006/main">
              <a:ext uri="{FF2B5EF4-FFF2-40B4-BE49-F238E27FC236}">
                <a16:creationId xmlns:a16="http://schemas.microsoft.com/office/drawing/2014/main" id="{B300B7E9-0C60-4E58-BF14-889DBB584152}"/>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712453312"/>
      </p:ext>
    </p:extLst>
  </p:cSld>
</p:sld>
</file>

<file path=ppt/slides/slide1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F7D7A7A-F25E-47F6-ADBB-ADD3F9C9D8BB}"/>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The food processing line</a:t>
            </a:r>
          </a:p>
        </p:txBody>
      </p:sp>
      <p:sp>
        <p:nvSpPr>
          <p:cNvPr id="2" name="">
            <a:extLst xmlns:a="http://schemas.openxmlformats.org/drawingml/2006/main">
              <a:ext uri="{FF2B5EF4-FFF2-40B4-BE49-F238E27FC236}">
                <a16:creationId xmlns:a16="http://schemas.microsoft.com/office/drawing/2014/main" id="{0FC69796-8F99-4983-BFEF-E3D0214F241F}"/>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Cleaning and sorting prepare raw material.</a:t>
            </a:r>
          </a:p>
        </p:txBody>
      </p:sp>
      <p:sp>
        <p:nvSpPr>
          <p:cNvPr id="3" name="">
            <a:extLst xmlns:a="http://schemas.openxmlformats.org/drawingml/2006/main">
              <a:ext uri="{FF2B5EF4-FFF2-40B4-BE49-F238E27FC236}">
                <a16:creationId xmlns:a16="http://schemas.microsoft.com/office/drawing/2014/main" id="{F987CAE2-0598-4736-AB09-7326DAF282C5}"/>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Cutting, mixing or milling change its form.</a:t>
            </a:r>
          </a:p>
        </p:txBody>
      </p:sp>
      <p:sp>
        <p:nvSpPr>
          <p:cNvPr id="4" name="">
            <a:extLst xmlns:a="http://schemas.openxmlformats.org/drawingml/2006/main">
              <a:ext uri="{FF2B5EF4-FFF2-40B4-BE49-F238E27FC236}">
                <a16:creationId xmlns:a16="http://schemas.microsoft.com/office/drawing/2014/main" id="{7381C649-AE13-4412-B45B-F3EF87617562}"/>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Heating, cooling or drying modify product conditions.</a:t>
            </a:r>
          </a:p>
        </p:txBody>
      </p:sp>
      <p:sp>
        <p:nvSpPr>
          <p:cNvPr id="5" name="">
            <a:extLst xmlns:a="http://schemas.openxmlformats.org/drawingml/2006/main">
              <a:ext uri="{FF2B5EF4-FFF2-40B4-BE49-F238E27FC236}">
                <a16:creationId xmlns:a16="http://schemas.microsoft.com/office/drawing/2014/main" id="{59CB89B3-8539-4D45-87AC-71F0B8B1E971}"/>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Packaging protects and identifies the finished product.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7d93a2269354709"/>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F7F7969-E60D-4F9C-AAFE-53F0F5C50E15}"/>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6619DEED-DBCE-470D-9222-C57E6780B9D1}"/>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12</a:t>
            </a:r>
          </a:p>
        </p:txBody>
      </p:sp>
      <p:sp>
        <p:nvSpPr>
          <p:cNvPr id="9" name="">
            <a:extLst xmlns:a="http://schemas.openxmlformats.org/drawingml/2006/main">
              <a:ext uri="{FF2B5EF4-FFF2-40B4-BE49-F238E27FC236}">
                <a16:creationId xmlns:a16="http://schemas.microsoft.com/office/drawing/2014/main" id="{5564153D-D1DD-4FC8-BB26-0A303AEE6AFA}"/>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830478435"/>
      </p:ext>
    </p:extLst>
  </p:cSld>
</p:sld>
</file>

<file path=ppt/slides/slide1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4E7E6E6-9DF0-4242-A77D-9BDFCB7505A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Vision-based sorting and grading</a:t>
            </a:r>
          </a:p>
        </p:txBody>
      </p:sp>
      <p:sp>
        <p:nvSpPr>
          <p:cNvPr id="2" name="">
            <a:extLst xmlns:a="http://schemas.openxmlformats.org/drawingml/2006/main">
              <a:ext uri="{FF2B5EF4-FFF2-40B4-BE49-F238E27FC236}">
                <a16:creationId xmlns:a16="http://schemas.microsoft.com/office/drawing/2014/main" id="{900CBCE7-F67C-4B26-84E7-A82D68FE906A}"/>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Cameras measure visible product features.</a:t>
            </a:r>
          </a:p>
        </p:txBody>
      </p:sp>
      <p:sp>
        <p:nvSpPr>
          <p:cNvPr id="3" name="">
            <a:extLst xmlns:a="http://schemas.openxmlformats.org/drawingml/2006/main">
              <a:ext uri="{FF2B5EF4-FFF2-40B4-BE49-F238E27FC236}">
                <a16:creationId xmlns:a16="http://schemas.microsoft.com/office/drawing/2014/main" id="{A272108E-C1DA-40FF-B08C-598FA406BF8E}"/>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can classify size, colour or surface damage.</a:t>
            </a:r>
          </a:p>
        </p:txBody>
      </p:sp>
      <p:sp>
        <p:nvSpPr>
          <p:cNvPr id="4" name="">
            <a:extLst xmlns:a="http://schemas.openxmlformats.org/drawingml/2006/main">
              <a:ext uri="{FF2B5EF4-FFF2-40B4-BE49-F238E27FC236}">
                <a16:creationId xmlns:a16="http://schemas.microsoft.com/office/drawing/2014/main" id="{5A3CEDFD-5FD3-4E0E-8D09-EA2893956BC9}"/>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The sorter directs products to selected destinations.</a:t>
            </a:r>
          </a:p>
        </p:txBody>
      </p:sp>
      <p:sp>
        <p:nvSpPr>
          <p:cNvPr id="5" name="">
            <a:extLst xmlns:a="http://schemas.openxmlformats.org/drawingml/2006/main">
              <a:ext uri="{FF2B5EF4-FFF2-40B4-BE49-F238E27FC236}">
                <a16:creationId xmlns:a16="http://schemas.microsoft.com/office/drawing/2014/main" id="{C8CFD1F1-B0FB-4E2A-B2C5-5AFEB2A3C57D}"/>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Lighting and product presentation affect inspection performance.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f6e757f712b4d11"/>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8CC875B-301E-4E09-A7C5-AD10C6E571DD}"/>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AB9627E0-68CA-4F31-BA7F-FF87E30EB5C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13</a:t>
            </a:r>
          </a:p>
        </p:txBody>
      </p:sp>
      <p:sp>
        <p:nvSpPr>
          <p:cNvPr id="9" name="">
            <a:extLst xmlns:a="http://schemas.openxmlformats.org/drawingml/2006/main">
              <a:ext uri="{FF2B5EF4-FFF2-40B4-BE49-F238E27FC236}">
                <a16:creationId xmlns:a16="http://schemas.microsoft.com/office/drawing/2014/main" id="{0E36E880-7303-46A9-9FDC-35D4B6ECC57D}"/>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466773912"/>
      </p:ext>
    </p:extLst>
  </p:cSld>
</p:sld>
</file>

<file path=ppt/slides/slide1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C410C2D-5BE1-4DE9-AFAE-AFB14ACE1016}"/>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Quality control during processing</a:t>
            </a:r>
          </a:p>
        </p:txBody>
      </p:sp>
      <p:sp>
        <p:nvSpPr>
          <p:cNvPr id="2" name="">
            <a:extLst xmlns:a="http://schemas.openxmlformats.org/drawingml/2006/main">
              <a:ext uri="{FF2B5EF4-FFF2-40B4-BE49-F238E27FC236}">
                <a16:creationId xmlns:a16="http://schemas.microsoft.com/office/drawing/2014/main" id="{CA6CE2C1-DF9A-48DF-A4FF-BADFDCE70CAB}"/>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Process measurements describe operating conditions.</a:t>
            </a:r>
          </a:p>
        </p:txBody>
      </p:sp>
      <p:sp>
        <p:nvSpPr>
          <p:cNvPr id="3" name="">
            <a:extLst xmlns:a="http://schemas.openxmlformats.org/drawingml/2006/main">
              <a:ext uri="{FF2B5EF4-FFF2-40B4-BE49-F238E27FC236}">
                <a16:creationId xmlns:a16="http://schemas.microsoft.com/office/drawing/2014/main" id="{B141C201-C579-416D-9729-B0D8A3B327D0}"/>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Models can estimate quality-related variables.</a:t>
            </a:r>
          </a:p>
        </p:txBody>
      </p:sp>
      <p:sp>
        <p:nvSpPr>
          <p:cNvPr id="4" name="">
            <a:extLst xmlns:a="http://schemas.openxmlformats.org/drawingml/2006/main">
              <a:ext uri="{FF2B5EF4-FFF2-40B4-BE49-F238E27FC236}">
                <a16:creationId xmlns:a16="http://schemas.microsoft.com/office/drawing/2014/main" id="{DBDA68F7-397C-4B9C-B072-B05A4D89773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Abnormal patterns can trigger operator inspection.</a:t>
            </a:r>
          </a:p>
        </p:txBody>
      </p:sp>
      <p:sp>
        <p:nvSpPr>
          <p:cNvPr id="5" name="">
            <a:extLst xmlns:a="http://schemas.openxmlformats.org/drawingml/2006/main">
              <a:ext uri="{FF2B5EF4-FFF2-40B4-BE49-F238E27FC236}">
                <a16:creationId xmlns:a16="http://schemas.microsoft.com/office/drawing/2014/main" id="{CD83FE1E-BD04-43A2-9006-26CD6CF8D8C4}"/>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Reference tests help confirm the interpretation.</a:t>
            </a:r>
          </a:p>
        </p:txBody>
      </p:sp>
      <p:sp>
        <p:nvSpPr>
          <p:cNvPr id="6" name="">
            <a:extLst xmlns:a="http://schemas.openxmlformats.org/drawingml/2006/main">
              <a:ext uri="{FF2B5EF4-FFF2-40B4-BE49-F238E27FC236}">
                <a16:creationId xmlns:a16="http://schemas.microsoft.com/office/drawing/2014/main" id="{6874BB04-86CB-4C60-8B13-4C8030157D69}"/>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9A368AF9-5A56-47F5-A74B-A3001495A17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14</a:t>
            </a:r>
          </a:p>
        </p:txBody>
      </p:sp>
    </p:spTree>
    <p:extLst>
      <p:ext uri="{BB962C8B-B14F-4D97-AF65-F5344CB8AC3E}">
        <p14:creationId xmlns:p14="http://schemas.microsoft.com/office/powerpoint/2010/main" val="1333933138"/>
      </p:ext>
    </p:extLst>
  </p:cSld>
</p:sld>
</file>

<file path=ppt/slides/slide1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16F983D-0E9E-46E0-9FD4-A0A42D0F2DB9}"/>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Food safety and contamination detection</a:t>
            </a:r>
          </a:p>
        </p:txBody>
      </p:sp>
      <p:sp>
        <p:nvSpPr>
          <p:cNvPr id="2" name="">
            <a:extLst xmlns:a="http://schemas.openxmlformats.org/drawingml/2006/main">
              <a:ext uri="{FF2B5EF4-FFF2-40B4-BE49-F238E27FC236}">
                <a16:creationId xmlns:a16="http://schemas.microsoft.com/office/drawing/2014/main" id="{B41680E9-B216-4498-B6AD-09B8A7AA9DD5}"/>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Imaging systems can support foreign-object detection.</a:t>
            </a:r>
          </a:p>
        </p:txBody>
      </p:sp>
      <p:sp>
        <p:nvSpPr>
          <p:cNvPr id="3" name="">
            <a:extLst xmlns:a="http://schemas.openxmlformats.org/drawingml/2006/main">
              <a:ext uri="{FF2B5EF4-FFF2-40B4-BE49-F238E27FC236}">
                <a16:creationId xmlns:a16="http://schemas.microsoft.com/office/drawing/2014/main" id="{890F4287-DC28-41C5-90E7-4C30652B2C46}"/>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Sensor records can reveal abnormal process conditions.</a:t>
            </a:r>
          </a:p>
        </p:txBody>
      </p:sp>
      <p:sp>
        <p:nvSpPr>
          <p:cNvPr id="4" name="">
            <a:extLst xmlns:a="http://schemas.openxmlformats.org/drawingml/2006/main">
              <a:ext uri="{FF2B5EF4-FFF2-40B4-BE49-F238E27FC236}">
                <a16:creationId xmlns:a16="http://schemas.microsoft.com/office/drawing/2014/main" id="{02FDA4A1-133D-472B-924A-28E9033586DA}"/>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An alert needs a defined investigation procedure.</a:t>
            </a:r>
          </a:p>
        </p:txBody>
      </p:sp>
      <p:sp>
        <p:nvSpPr>
          <p:cNvPr id="5" name="">
            <a:extLst xmlns:a="http://schemas.openxmlformats.org/drawingml/2006/main">
              <a:ext uri="{FF2B5EF4-FFF2-40B4-BE49-F238E27FC236}">
                <a16:creationId xmlns:a16="http://schemas.microsoft.com/office/drawing/2014/main" id="{24E402D1-C390-457A-8B0A-3A36D4A2BB02}"/>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Safety decisions require validated checks and responsible staff.</a:t>
            </a:r>
          </a:p>
        </p:txBody>
      </p:sp>
      <p:sp>
        <p:nvSpPr>
          <p:cNvPr id="6" name="">
            <a:extLst xmlns:a="http://schemas.openxmlformats.org/drawingml/2006/main">
              <a:ext uri="{FF2B5EF4-FFF2-40B4-BE49-F238E27FC236}">
                <a16:creationId xmlns:a16="http://schemas.microsoft.com/office/drawing/2014/main" id="{A3B75AF3-B632-42B7-91B3-CF60A5C33B82}"/>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BFEF14B5-A5D4-4C00-9542-32FA8DFBA7BE}"/>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15</a:t>
            </a:r>
          </a:p>
        </p:txBody>
      </p:sp>
    </p:spTree>
    <p:extLst>
      <p:ext uri="{BB962C8B-B14F-4D97-AF65-F5344CB8AC3E}">
        <p14:creationId xmlns:p14="http://schemas.microsoft.com/office/powerpoint/2010/main" val="2025308863"/>
      </p:ext>
    </p:extLst>
  </p:cSld>
</p:sld>
</file>

<file path=ppt/slides/slide1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09EC3B5-C16E-454A-B885-455408C3630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Process control and resource use</a:t>
            </a:r>
          </a:p>
        </p:txBody>
      </p:sp>
      <p:sp>
        <p:nvSpPr>
          <p:cNvPr id="2" name="">
            <a:extLst xmlns:a="http://schemas.openxmlformats.org/drawingml/2006/main">
              <a:ext uri="{FF2B5EF4-FFF2-40B4-BE49-F238E27FC236}">
                <a16:creationId xmlns:a16="http://schemas.microsoft.com/office/drawing/2014/main" id="{C32D0376-9C83-4656-A018-87E47E4F0946}"/>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controller changes the selected operating variable.</a:t>
            </a:r>
          </a:p>
        </p:txBody>
      </p:sp>
      <p:sp>
        <p:nvSpPr>
          <p:cNvPr id="3" name="">
            <a:extLst xmlns:a="http://schemas.openxmlformats.org/drawingml/2006/main">
              <a:ext uri="{FF2B5EF4-FFF2-40B4-BE49-F238E27FC236}">
                <a16:creationId xmlns:a16="http://schemas.microsoft.com/office/drawing/2014/main" id="{CD4054D9-B2FA-42E5-A591-115D179B0428}"/>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model can support prediction or parameter selection.</a:t>
            </a:r>
          </a:p>
        </p:txBody>
      </p:sp>
      <p:sp>
        <p:nvSpPr>
          <p:cNvPr id="4" name="">
            <a:extLst xmlns:a="http://schemas.openxmlformats.org/drawingml/2006/main">
              <a:ext uri="{FF2B5EF4-FFF2-40B4-BE49-F238E27FC236}">
                <a16:creationId xmlns:a16="http://schemas.microsoft.com/office/drawing/2014/main" id="{40137800-7B8B-47E4-A27A-8E837798D2F7}"/>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Energy and product measurements reveal process performance.</a:t>
            </a:r>
          </a:p>
        </p:txBody>
      </p:sp>
      <p:sp>
        <p:nvSpPr>
          <p:cNvPr id="5" name="">
            <a:extLst xmlns:a="http://schemas.openxmlformats.org/drawingml/2006/main">
              <a:ext uri="{FF2B5EF4-FFF2-40B4-BE49-F238E27FC236}">
                <a16:creationId xmlns:a16="http://schemas.microsoft.com/office/drawing/2014/main" id="{8B7DCC16-D8AF-4DD5-B425-0913B9388223}"/>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Changes need checks of quality and operating requirements.</a:t>
            </a:r>
          </a:p>
        </p:txBody>
      </p:sp>
      <p:sp>
        <p:nvSpPr>
          <p:cNvPr id="6" name="">
            <a:extLst xmlns:a="http://schemas.openxmlformats.org/drawingml/2006/main">
              <a:ext uri="{FF2B5EF4-FFF2-40B4-BE49-F238E27FC236}">
                <a16:creationId xmlns:a16="http://schemas.microsoft.com/office/drawing/2014/main" id="{E49BF002-579B-4F20-9C91-A97FBC37012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490336BE-BBA0-4F1A-A0BA-2DE3DF2FD63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16</a:t>
            </a:r>
          </a:p>
        </p:txBody>
      </p:sp>
    </p:spTree>
    <p:extLst>
      <p:ext uri="{BB962C8B-B14F-4D97-AF65-F5344CB8AC3E}">
        <p14:creationId xmlns:p14="http://schemas.microsoft.com/office/powerpoint/2010/main" val="349336903"/>
      </p:ext>
    </p:extLst>
  </p:cSld>
</p:sld>
</file>

<file path=ppt/slides/slide1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0EF65F1-FC1F-4CBF-89A8-B83DC934A0F7}"/>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Predictive maintenance</a:t>
            </a:r>
          </a:p>
        </p:txBody>
      </p:sp>
      <p:sp>
        <p:nvSpPr>
          <p:cNvPr id="2" name="">
            <a:extLst xmlns:a="http://schemas.openxmlformats.org/drawingml/2006/main">
              <a:ext uri="{FF2B5EF4-FFF2-40B4-BE49-F238E27FC236}">
                <a16:creationId xmlns:a16="http://schemas.microsoft.com/office/drawing/2014/main" id="{CDBF96EB-73CD-402B-87B3-8A37361A0E2A}"/>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Vibration can reveal changes in rotating equipment.</a:t>
            </a:r>
          </a:p>
        </p:txBody>
      </p:sp>
      <p:sp>
        <p:nvSpPr>
          <p:cNvPr id="3" name="">
            <a:extLst xmlns:a="http://schemas.openxmlformats.org/drawingml/2006/main">
              <a:ext uri="{FF2B5EF4-FFF2-40B4-BE49-F238E27FC236}">
                <a16:creationId xmlns:a16="http://schemas.microsoft.com/office/drawing/2014/main" id="{C80F5C63-2F0D-4EC0-AC3F-936D8222956E}"/>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Temperature and power use add condition information.</a:t>
            </a:r>
          </a:p>
        </p:txBody>
      </p:sp>
      <p:sp>
        <p:nvSpPr>
          <p:cNvPr id="4" name="">
            <a:extLst xmlns:a="http://schemas.openxmlformats.org/drawingml/2006/main">
              <a:ext uri="{FF2B5EF4-FFF2-40B4-BE49-F238E27FC236}">
                <a16:creationId xmlns:a16="http://schemas.microsoft.com/office/drawing/2014/main" id="{6EE3D9D3-B019-4FC7-9154-02A56F8393C9}"/>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compare present behaviour with normal operation.</a:t>
            </a:r>
          </a:p>
        </p:txBody>
      </p:sp>
      <p:sp>
        <p:nvSpPr>
          <p:cNvPr id="5" name="">
            <a:extLst xmlns:a="http://schemas.openxmlformats.org/drawingml/2006/main">
              <a:ext uri="{FF2B5EF4-FFF2-40B4-BE49-F238E27FC236}">
                <a16:creationId xmlns:a16="http://schemas.microsoft.com/office/drawing/2014/main" id="{1A306CCF-221C-44FA-8E9F-356B064B8FEB}"/>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Maintenance staff investigate the alert and plan the response.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70224d7a1484389"/>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DFC9D78-EE53-4CCF-8665-093652486AA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270F5736-8F62-4FFD-8DBA-4C62734ACCAD}"/>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17</a:t>
            </a:r>
          </a:p>
        </p:txBody>
      </p:sp>
      <p:sp>
        <p:nvSpPr>
          <p:cNvPr id="9" name="">
            <a:extLst xmlns:a="http://schemas.openxmlformats.org/drawingml/2006/main">
              <a:ext uri="{FF2B5EF4-FFF2-40B4-BE49-F238E27FC236}">
                <a16:creationId xmlns:a16="http://schemas.microsoft.com/office/drawing/2014/main" id="{823B3BBD-C367-48AC-93A6-CE58D79D7673}"/>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1847750659"/>
      </p:ext>
    </p:extLst>
  </p:cSld>
</p:sld>
</file>

<file path=ppt/slides/slide18.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8591AA2-821A-4F09-8E5A-B8BD9E423A51}"/>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Packaging inspection</a:t>
            </a:r>
          </a:p>
        </p:txBody>
      </p:sp>
      <p:sp>
        <p:nvSpPr>
          <p:cNvPr id="2" name="">
            <a:extLst xmlns:a="http://schemas.openxmlformats.org/drawingml/2006/main">
              <a:ext uri="{FF2B5EF4-FFF2-40B4-BE49-F238E27FC236}">
                <a16:creationId xmlns:a16="http://schemas.microsoft.com/office/drawing/2014/main" id="{0CBB8575-4E1A-4626-815C-A758F4828EA0}"/>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Cameras can inspect labels and product presentation.</a:t>
            </a:r>
          </a:p>
        </p:txBody>
      </p:sp>
      <p:sp>
        <p:nvSpPr>
          <p:cNvPr id="3" name="">
            <a:extLst xmlns:a="http://schemas.openxmlformats.org/drawingml/2006/main">
              <a:ext uri="{FF2B5EF4-FFF2-40B4-BE49-F238E27FC236}">
                <a16:creationId xmlns:a16="http://schemas.microsoft.com/office/drawing/2014/main" id="{AF97485A-F842-42BE-BE2A-100E1DCAB3EB}"/>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Models can identify missing caps or visible package damage.</a:t>
            </a:r>
          </a:p>
        </p:txBody>
      </p:sp>
      <p:sp>
        <p:nvSpPr>
          <p:cNvPr id="4" name="">
            <a:extLst xmlns:a="http://schemas.openxmlformats.org/drawingml/2006/main">
              <a:ext uri="{FF2B5EF4-FFF2-40B4-BE49-F238E27FC236}">
                <a16:creationId xmlns:a16="http://schemas.microsoft.com/office/drawing/2014/main" id="{6A3A641C-74F5-43DA-AEA4-BEA8C7A56AD5}"/>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Seal and filling checks support production control.</a:t>
            </a:r>
          </a:p>
        </p:txBody>
      </p:sp>
      <p:sp>
        <p:nvSpPr>
          <p:cNvPr id="5" name="">
            <a:extLst xmlns:a="http://schemas.openxmlformats.org/drawingml/2006/main">
              <a:ext uri="{FF2B5EF4-FFF2-40B4-BE49-F238E27FC236}">
                <a16:creationId xmlns:a16="http://schemas.microsoft.com/office/drawing/2014/main" id="{18940001-9DBA-4243-98FA-E26D57A970B2}"/>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Batch codes connect packages with production records.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20ddaeff6ae4afe"/>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7360F73-E571-488A-9A8E-AB04A04C6D2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86E0E0DB-2F37-49C8-A6D3-CDDC9A071829}"/>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18</a:t>
            </a:r>
          </a:p>
        </p:txBody>
      </p:sp>
      <p:sp>
        <p:nvSpPr>
          <p:cNvPr id="9" name="">
            <a:extLst xmlns:a="http://schemas.openxmlformats.org/drawingml/2006/main">
              <a:ext uri="{FF2B5EF4-FFF2-40B4-BE49-F238E27FC236}">
                <a16:creationId xmlns:a16="http://schemas.microsoft.com/office/drawing/2014/main" id="{523F3136-2A74-40DB-86C5-CD3AF7BA7C85}"/>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48650224"/>
      </p:ext>
    </p:extLst>
  </p:cSld>
</p:sld>
</file>

<file path=ppt/slides/slide19.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DFBEA65-E243-44F8-9879-F2BB517E038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Freshness and shelf-life prediction</a:t>
            </a:r>
          </a:p>
        </p:txBody>
      </p:sp>
      <p:sp>
        <p:nvSpPr>
          <p:cNvPr id="2" name="">
            <a:extLst xmlns:a="http://schemas.openxmlformats.org/drawingml/2006/main">
              <a:ext uri="{FF2B5EF4-FFF2-40B4-BE49-F238E27FC236}">
                <a16:creationId xmlns:a16="http://schemas.microsoft.com/office/drawing/2014/main" id="{4912BDBE-CA2C-4A6D-AE88-2E5A1D728550}"/>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Deterioration depends on the product and its exposure history.</a:t>
            </a:r>
          </a:p>
        </p:txBody>
      </p:sp>
      <p:sp>
        <p:nvSpPr>
          <p:cNvPr id="3" name="">
            <a:extLst xmlns:a="http://schemas.openxmlformats.org/drawingml/2006/main">
              <a:ext uri="{FF2B5EF4-FFF2-40B4-BE49-F238E27FC236}">
                <a16:creationId xmlns:a16="http://schemas.microsoft.com/office/drawing/2014/main" id="{B15AB2E7-58DC-4DE4-9C2A-611CDE6E4347}"/>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Models combine measurements with reference observations.</a:t>
            </a:r>
          </a:p>
        </p:txBody>
      </p:sp>
      <p:sp>
        <p:nvSpPr>
          <p:cNvPr id="4" name="">
            <a:extLst xmlns:a="http://schemas.openxmlformats.org/drawingml/2006/main">
              <a:ext uri="{FF2B5EF4-FFF2-40B4-BE49-F238E27FC236}">
                <a16:creationId xmlns:a16="http://schemas.microsoft.com/office/drawing/2014/main" id="{D11FE28E-5AB6-4D04-BAB3-117E27DAAC9B}"/>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Predictions can support handling and stock rotation.</a:t>
            </a:r>
          </a:p>
        </p:txBody>
      </p:sp>
      <p:sp>
        <p:nvSpPr>
          <p:cNvPr id="5" name="">
            <a:extLst xmlns:a="http://schemas.openxmlformats.org/drawingml/2006/main">
              <a:ext uri="{FF2B5EF4-FFF2-40B4-BE49-F238E27FC236}">
                <a16:creationId xmlns:a16="http://schemas.microsoft.com/office/drawing/2014/main" id="{5B8697BD-2F5E-471C-ABBE-F423C176FAEF}"/>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The model must match the product and intended use.</a:t>
            </a:r>
          </a:p>
        </p:txBody>
      </p:sp>
      <p:sp>
        <p:nvSpPr>
          <p:cNvPr id="6" name="">
            <a:extLst xmlns:a="http://schemas.openxmlformats.org/drawingml/2006/main">
              <a:ext uri="{FF2B5EF4-FFF2-40B4-BE49-F238E27FC236}">
                <a16:creationId xmlns:a16="http://schemas.microsoft.com/office/drawing/2014/main" id="{9CAE4214-0AD1-47FA-AB16-C86DFD228C96}"/>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1D824B50-55E4-4091-8F59-C030AE2E6D4A}"/>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19</a:t>
            </a:r>
          </a:p>
        </p:txBody>
      </p:sp>
    </p:spTree>
    <p:extLst>
      <p:ext uri="{BB962C8B-B14F-4D97-AF65-F5344CB8AC3E}">
        <p14:creationId xmlns:p14="http://schemas.microsoft.com/office/powerpoint/2010/main" val="687693960"/>
      </p:ext>
    </p:extLst>
  </p:cSld>
</p:sld>
</file>

<file path=ppt/slides/slide20.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ED5C492-B410-4D47-B12E-00DC47662ED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Cold-chain monitoring</a:t>
            </a:r>
          </a:p>
        </p:txBody>
      </p:sp>
      <p:sp>
        <p:nvSpPr>
          <p:cNvPr id="2" name="">
            <a:extLst xmlns:a="http://schemas.openxmlformats.org/drawingml/2006/main">
              <a:ext uri="{FF2B5EF4-FFF2-40B4-BE49-F238E27FC236}">
                <a16:creationId xmlns:a16="http://schemas.microsoft.com/office/drawing/2014/main" id="{24EBBB01-CE3B-42B2-958D-8736A73B659F}"/>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Temperature records describe storage and transport exposure.</a:t>
            </a:r>
          </a:p>
        </p:txBody>
      </p:sp>
      <p:sp>
        <p:nvSpPr>
          <p:cNvPr id="3" name="">
            <a:extLst xmlns:a="http://schemas.openxmlformats.org/drawingml/2006/main">
              <a:ext uri="{FF2B5EF4-FFF2-40B4-BE49-F238E27FC236}">
                <a16:creationId xmlns:a16="http://schemas.microsoft.com/office/drawing/2014/main" id="{B7F052C2-0F8E-4D34-9918-66C9D5A1A191}"/>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An excursion requires checks of duration and data reliability.</a:t>
            </a:r>
          </a:p>
        </p:txBody>
      </p:sp>
      <p:sp>
        <p:nvSpPr>
          <p:cNvPr id="4" name="">
            <a:extLst xmlns:a="http://schemas.openxmlformats.org/drawingml/2006/main">
              <a:ext uri="{FF2B5EF4-FFF2-40B4-BE49-F238E27FC236}">
                <a16:creationId xmlns:a16="http://schemas.microsoft.com/office/drawing/2014/main" id="{ECF2E58F-4273-44EC-A93E-48AD8908EE54}"/>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Product specifications guide the handling response.</a:t>
            </a:r>
          </a:p>
        </p:txBody>
      </p:sp>
      <p:sp>
        <p:nvSpPr>
          <p:cNvPr id="5" name="">
            <a:extLst xmlns:a="http://schemas.openxmlformats.org/drawingml/2006/main">
              <a:ext uri="{FF2B5EF4-FFF2-40B4-BE49-F238E27FC236}">
                <a16:creationId xmlns:a16="http://schemas.microsoft.com/office/drawing/2014/main" id="{B089D9E6-14E8-4BDB-BA3A-A2375BF9446A}"/>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Batch records document the event and the final action.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95eabc2f2684fd2"/>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8773CC7-9B76-4799-BBBB-1E96F9990D6A}"/>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2F3A623C-0E6B-409C-8558-44C694AE6AF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20</a:t>
            </a:r>
          </a:p>
        </p:txBody>
      </p:sp>
      <p:sp>
        <p:nvSpPr>
          <p:cNvPr id="9" name="">
            <a:extLst xmlns:a="http://schemas.openxmlformats.org/drawingml/2006/main">
              <a:ext uri="{FF2B5EF4-FFF2-40B4-BE49-F238E27FC236}">
                <a16:creationId xmlns:a16="http://schemas.microsoft.com/office/drawing/2014/main" id="{DF92876F-3AA6-45A0-9159-E3C3A6EA8232}"/>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69431132"/>
      </p:ext>
    </p:extLst>
  </p:cSld>
</p:sld>
</file>

<file path=ppt/slides/slide21.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586F29F-99E3-4974-8A64-09E1FEAE36A4}"/>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Traceability within and between organisations</a:t>
            </a:r>
          </a:p>
        </p:txBody>
      </p:sp>
      <p:sp>
        <p:nvSpPr>
          <p:cNvPr id="2" name="">
            <a:extLst xmlns:a="http://schemas.openxmlformats.org/drawingml/2006/main">
              <a:ext uri="{FF2B5EF4-FFF2-40B4-BE49-F238E27FC236}">
                <a16:creationId xmlns:a16="http://schemas.microsoft.com/office/drawing/2014/main" id="{744F78F6-5CEF-424A-B721-B00D165D534C}"/>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Internal records follow material through one organisation.</a:t>
            </a:r>
          </a:p>
        </p:txBody>
      </p:sp>
      <p:sp>
        <p:nvSpPr>
          <p:cNvPr id="3" name="">
            <a:extLst xmlns:a="http://schemas.openxmlformats.org/drawingml/2006/main">
              <a:ext uri="{FF2B5EF4-FFF2-40B4-BE49-F238E27FC236}">
                <a16:creationId xmlns:a16="http://schemas.microsoft.com/office/drawing/2014/main" id="{89ACB813-2FE2-4ECA-80B1-404605356241}"/>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External records connect successive supply-chain stages.</a:t>
            </a:r>
          </a:p>
        </p:txBody>
      </p:sp>
      <p:sp>
        <p:nvSpPr>
          <p:cNvPr id="4" name="">
            <a:extLst xmlns:a="http://schemas.openxmlformats.org/drawingml/2006/main">
              <a:ext uri="{FF2B5EF4-FFF2-40B4-BE49-F238E27FC236}">
                <a16:creationId xmlns:a16="http://schemas.microsoft.com/office/drawing/2014/main" id="{A0412E77-0948-43AE-B018-8207DF34BDC7}"/>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Backward tracing identifies the origin of a batch.</a:t>
            </a:r>
          </a:p>
        </p:txBody>
      </p:sp>
      <p:sp>
        <p:nvSpPr>
          <p:cNvPr id="5" name="">
            <a:extLst xmlns:a="http://schemas.openxmlformats.org/drawingml/2006/main">
              <a:ext uri="{FF2B5EF4-FFF2-40B4-BE49-F238E27FC236}">
                <a16:creationId xmlns:a16="http://schemas.microsoft.com/office/drawing/2014/main" id="{105754A9-068A-4284-8751-FFED12190A92}"/>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Forward tracing identifies where affected products travelled.</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2ad923b01094387"/>
          <a:stretch xmlns:a="http://schemas.openxmlformats.org/drawingml/2006/main"/>
        </p:blipFill>
        <p:spPr>
          <a:xfrm xmlns:a="http://schemas.openxmlformats.org/drawingml/2006/main">
            <a:off x="6200775" y="2045723"/>
            <a:ext cx="5305425" cy="3547603"/>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DF3C2E2-194F-495E-A668-45FDBDA36589}"/>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18B2572F-50D5-4E9F-8566-3374E6C12219}"/>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21</a:t>
            </a:r>
          </a:p>
        </p:txBody>
      </p:sp>
    </p:spTree>
    <p:extLst>
      <p:ext uri="{BB962C8B-B14F-4D97-AF65-F5344CB8AC3E}">
        <p14:creationId xmlns:p14="http://schemas.microsoft.com/office/powerpoint/2010/main" val="1512425197"/>
      </p:ext>
    </p:extLst>
  </p:cSld>
</p:sld>
</file>

<file path=ppt/slides/slide22.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E4DBEE1-0536-4ACF-9311-D7B2D340891E}"/>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QR codes, RFID and digital records</a:t>
            </a:r>
          </a:p>
        </p:txBody>
      </p:sp>
      <p:sp>
        <p:nvSpPr>
          <p:cNvPr id="2" name="">
            <a:extLst xmlns:a="http://schemas.openxmlformats.org/drawingml/2006/main">
              <a:ext uri="{FF2B5EF4-FFF2-40B4-BE49-F238E27FC236}">
                <a16:creationId xmlns:a16="http://schemas.microsoft.com/office/drawing/2014/main" id="{C7C8F457-AF47-4263-A172-83FFC22D3309}"/>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Codes and tags provide links to product information.</a:t>
            </a:r>
          </a:p>
        </p:txBody>
      </p:sp>
      <p:sp>
        <p:nvSpPr>
          <p:cNvPr id="3" name="">
            <a:extLst xmlns:a="http://schemas.openxmlformats.org/drawingml/2006/main">
              <a:ext uri="{FF2B5EF4-FFF2-40B4-BE49-F238E27FC236}">
                <a16:creationId xmlns:a16="http://schemas.microsoft.com/office/drawing/2014/main" id="{2181B6F0-A5B5-418F-AD26-DCC46F3FA032}"/>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Readers connect identity with handling events.</a:t>
            </a:r>
          </a:p>
        </p:txBody>
      </p:sp>
      <p:sp>
        <p:nvSpPr>
          <p:cNvPr id="4" name="">
            <a:extLst xmlns:a="http://schemas.openxmlformats.org/drawingml/2006/main">
              <a:ext uri="{FF2B5EF4-FFF2-40B4-BE49-F238E27FC236}">
                <a16:creationId xmlns:a16="http://schemas.microsoft.com/office/drawing/2014/main" id="{40634AA1-5BF9-4A2B-AD46-40F6C1CED974}"/>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Digital platforms combine records across locations.</a:t>
            </a:r>
          </a:p>
        </p:txBody>
      </p:sp>
      <p:sp>
        <p:nvSpPr>
          <p:cNvPr id="5" name="">
            <a:extLst xmlns:a="http://schemas.openxmlformats.org/drawingml/2006/main">
              <a:ext uri="{FF2B5EF4-FFF2-40B4-BE49-F238E27FC236}">
                <a16:creationId xmlns:a16="http://schemas.microsoft.com/office/drawing/2014/main" id="{9D1FC730-EBB8-4947-B9AB-4F20BC165368}"/>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Accurate data entry remains essential for traceability.</a:t>
            </a:r>
          </a:p>
        </p:txBody>
      </p:sp>
      <p:sp>
        <p:nvSpPr>
          <p:cNvPr id="6" name="">
            <a:extLst xmlns:a="http://schemas.openxmlformats.org/drawingml/2006/main">
              <a:ext uri="{FF2B5EF4-FFF2-40B4-BE49-F238E27FC236}">
                <a16:creationId xmlns:a16="http://schemas.microsoft.com/office/drawing/2014/main" id="{017CA4C8-5EDA-488E-8F2F-9E9C6AEF00A3}"/>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5B763739-C086-4AF4-9457-2E203D3809E7}"/>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22</a:t>
            </a:r>
          </a:p>
        </p:txBody>
      </p:sp>
    </p:spTree>
    <p:extLst>
      <p:ext uri="{BB962C8B-B14F-4D97-AF65-F5344CB8AC3E}">
        <p14:creationId xmlns:p14="http://schemas.microsoft.com/office/powerpoint/2010/main" val="1365706014"/>
      </p:ext>
    </p:extLst>
  </p:cSld>
</p:sld>
</file>

<file path=ppt/slides/slide23.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23677DA-A611-478F-9C15-A044C2493ED0}"/>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Demand forecasting and logistics</a:t>
            </a:r>
          </a:p>
        </p:txBody>
      </p:sp>
      <p:sp>
        <p:nvSpPr>
          <p:cNvPr id="2" name="">
            <a:extLst xmlns:a="http://schemas.openxmlformats.org/drawingml/2006/main">
              <a:ext uri="{FF2B5EF4-FFF2-40B4-BE49-F238E27FC236}">
                <a16:creationId xmlns:a16="http://schemas.microsoft.com/office/drawing/2014/main" id="{18F69E96-129A-4E1B-AFF6-44ABA81BDF29}"/>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Sales and stock records describe demand patterns.</a:t>
            </a:r>
          </a:p>
        </p:txBody>
      </p:sp>
      <p:sp>
        <p:nvSpPr>
          <p:cNvPr id="3" name="">
            <a:extLst xmlns:a="http://schemas.openxmlformats.org/drawingml/2006/main">
              <a:ext uri="{FF2B5EF4-FFF2-40B4-BE49-F238E27FC236}">
                <a16:creationId xmlns:a16="http://schemas.microsoft.com/office/drawing/2014/main" id="{A0FC6D61-0B37-4B5D-985E-1371C0196135}"/>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Forecasts support purchasing and production planning.</a:t>
            </a:r>
          </a:p>
        </p:txBody>
      </p:sp>
      <p:sp>
        <p:nvSpPr>
          <p:cNvPr id="4" name="">
            <a:extLst xmlns:a="http://schemas.openxmlformats.org/drawingml/2006/main">
              <a:ext uri="{FF2B5EF4-FFF2-40B4-BE49-F238E27FC236}">
                <a16:creationId xmlns:a16="http://schemas.microsoft.com/office/drawing/2014/main" id="{37FE95D3-031F-4DCD-80FD-8B49140DABA3}"/>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Route and storage decisions influence delivery performance.</a:t>
            </a:r>
          </a:p>
        </p:txBody>
      </p:sp>
      <p:sp>
        <p:nvSpPr>
          <p:cNvPr id="5" name="">
            <a:extLst xmlns:a="http://schemas.openxmlformats.org/drawingml/2006/main">
              <a:ext uri="{FF2B5EF4-FFF2-40B4-BE49-F238E27FC236}">
                <a16:creationId xmlns:a16="http://schemas.microsoft.com/office/drawing/2014/main" id="{EAFCEF29-32D0-4ABB-B9FC-F28898A112CC}"/>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Planning should account for product perishability.</a:t>
            </a:r>
          </a:p>
        </p:txBody>
      </p:sp>
      <p:sp>
        <p:nvSpPr>
          <p:cNvPr id="6" name="">
            <a:extLst xmlns:a="http://schemas.openxmlformats.org/drawingml/2006/main">
              <a:ext uri="{FF2B5EF4-FFF2-40B4-BE49-F238E27FC236}">
                <a16:creationId xmlns:a16="http://schemas.microsoft.com/office/drawing/2014/main" id="{534638F7-6567-49EF-909E-027BACDD5C64}"/>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7255B337-3627-4898-A90A-E0DDCD210942}"/>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23</a:t>
            </a:r>
          </a:p>
        </p:txBody>
      </p:sp>
    </p:spTree>
    <p:extLst>
      <p:ext uri="{BB962C8B-B14F-4D97-AF65-F5344CB8AC3E}">
        <p14:creationId xmlns:p14="http://schemas.microsoft.com/office/powerpoint/2010/main" val="1323125642"/>
      </p:ext>
    </p:extLst>
  </p:cSld>
</p:sld>
</file>

<file path=ppt/slides/slide24.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B36BD95-B4C6-48F4-8800-404A63D64362}"/>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Food loss and waste reduction</a:t>
            </a:r>
          </a:p>
        </p:txBody>
      </p:sp>
      <p:sp>
        <p:nvSpPr>
          <p:cNvPr id="2" name="">
            <a:extLst xmlns:a="http://schemas.openxmlformats.org/drawingml/2006/main">
              <a:ext uri="{FF2B5EF4-FFF2-40B4-BE49-F238E27FC236}">
                <a16:creationId xmlns:a16="http://schemas.microsoft.com/office/drawing/2014/main" id="{E008169B-1582-4738-AA15-84A519450129}"/>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Losses can arise during handling, storage and processing.</a:t>
            </a:r>
          </a:p>
        </p:txBody>
      </p:sp>
      <p:sp>
        <p:nvSpPr>
          <p:cNvPr id="3" name="">
            <a:extLst xmlns:a="http://schemas.openxmlformats.org/drawingml/2006/main">
              <a:ext uri="{FF2B5EF4-FFF2-40B4-BE49-F238E27FC236}">
                <a16:creationId xmlns:a16="http://schemas.microsoft.com/office/drawing/2014/main" id="{37D38FC2-F4DF-47BE-BA5B-456BE37FE2A2}"/>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Monitoring helps identify where deterioration occurs.</a:t>
            </a:r>
          </a:p>
        </p:txBody>
      </p:sp>
      <p:sp>
        <p:nvSpPr>
          <p:cNvPr id="4" name="">
            <a:extLst xmlns:a="http://schemas.openxmlformats.org/drawingml/2006/main">
              <a:ext uri="{FF2B5EF4-FFF2-40B4-BE49-F238E27FC236}">
                <a16:creationId xmlns:a16="http://schemas.microsoft.com/office/drawing/2014/main" id="{32916909-D3B7-4111-AA7A-2C3FF732F58E}"/>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Forecasting can reduce mismatch between supply and demand.</a:t>
            </a:r>
          </a:p>
        </p:txBody>
      </p:sp>
      <p:sp>
        <p:nvSpPr>
          <p:cNvPr id="5" name="">
            <a:extLst xmlns:a="http://schemas.openxmlformats.org/drawingml/2006/main">
              <a:ext uri="{FF2B5EF4-FFF2-40B4-BE49-F238E27FC236}">
                <a16:creationId xmlns:a16="http://schemas.microsoft.com/office/drawing/2014/main" id="{3B049A96-9E12-4F14-B824-8FC1FA186D26}"/>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Measured losses show whether a change improves performance.</a:t>
            </a:r>
          </a:p>
        </p:txBody>
      </p:sp>
      <p:sp>
        <p:nvSpPr>
          <p:cNvPr id="6" name="">
            <a:extLst xmlns:a="http://schemas.openxmlformats.org/drawingml/2006/main">
              <a:ext uri="{FF2B5EF4-FFF2-40B4-BE49-F238E27FC236}">
                <a16:creationId xmlns:a16="http://schemas.microsoft.com/office/drawing/2014/main" id="{D1465B37-3637-47A1-8356-39EE34322A9A}"/>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2CBD6913-9CE8-4205-A8C2-1C323530AE8B}"/>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24</a:t>
            </a:r>
          </a:p>
        </p:txBody>
      </p:sp>
    </p:spTree>
    <p:extLst>
      <p:ext uri="{BB962C8B-B14F-4D97-AF65-F5344CB8AC3E}">
        <p14:creationId xmlns:p14="http://schemas.microsoft.com/office/powerpoint/2010/main" val="758722119"/>
      </p:ext>
    </p:extLst>
  </p:cSld>
</p:sld>
</file>

<file path=ppt/slides/slide25.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AD47A81-9D9F-4125-B43D-CEABDE964A27}"/>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Soft sensors and digital twins</a:t>
            </a:r>
          </a:p>
        </p:txBody>
      </p:sp>
      <p:sp>
        <p:nvSpPr>
          <p:cNvPr id="2" name="">
            <a:extLst xmlns:a="http://schemas.openxmlformats.org/drawingml/2006/main">
              <a:ext uri="{FF2B5EF4-FFF2-40B4-BE49-F238E27FC236}">
                <a16:creationId xmlns:a16="http://schemas.microsoft.com/office/drawing/2014/main" id="{B58D70BB-38B6-4C8D-A1F0-4DB6639CE354}"/>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soft sensor estimates a variable from other measurements.</a:t>
            </a:r>
          </a:p>
        </p:txBody>
      </p:sp>
      <p:sp>
        <p:nvSpPr>
          <p:cNvPr id="3" name="">
            <a:extLst xmlns:a="http://schemas.openxmlformats.org/drawingml/2006/main">
              <a:ext uri="{FF2B5EF4-FFF2-40B4-BE49-F238E27FC236}">
                <a16:creationId xmlns:a16="http://schemas.microsoft.com/office/drawing/2014/main" id="{26E5FD55-D617-4B79-BFD4-789B8CDB43C2}"/>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drying model may estimate moisture from operating data.</a:t>
            </a:r>
          </a:p>
        </p:txBody>
      </p:sp>
      <p:sp>
        <p:nvSpPr>
          <p:cNvPr id="4" name="">
            <a:extLst xmlns:a="http://schemas.openxmlformats.org/drawingml/2006/main">
              <a:ext uri="{FF2B5EF4-FFF2-40B4-BE49-F238E27FC236}">
                <a16:creationId xmlns:a16="http://schemas.microsoft.com/office/drawing/2014/main" id="{3BA11F96-DB32-4F68-B3F5-C5C27A3642EC}"/>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A digital twin represents a product or production process.</a:t>
            </a:r>
          </a:p>
        </p:txBody>
      </p:sp>
      <p:sp>
        <p:nvSpPr>
          <p:cNvPr id="5" name="">
            <a:extLst xmlns:a="http://schemas.openxmlformats.org/drawingml/2006/main">
              <a:ext uri="{FF2B5EF4-FFF2-40B4-BE49-F238E27FC236}">
                <a16:creationId xmlns:a16="http://schemas.microsoft.com/office/drawing/2014/main" id="{631FF29A-B791-4B0E-8EA6-6894CB63AEF0}"/>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Both approaches need comparison with reference observations.</a:t>
            </a:r>
          </a:p>
        </p:txBody>
      </p:sp>
      <p:sp>
        <p:nvSpPr>
          <p:cNvPr id="6" name="">
            <a:extLst xmlns:a="http://schemas.openxmlformats.org/drawingml/2006/main">
              <a:ext uri="{FF2B5EF4-FFF2-40B4-BE49-F238E27FC236}">
                <a16:creationId xmlns:a16="http://schemas.microsoft.com/office/drawing/2014/main" id="{C39AD689-C25F-46D8-AD25-26C1A7A1CAE8}"/>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8623DB0D-A48C-4D9D-83A6-71DA47E5E296}"/>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25</a:t>
            </a:r>
          </a:p>
        </p:txBody>
      </p:sp>
    </p:spTree>
    <p:extLst>
      <p:ext uri="{BB962C8B-B14F-4D97-AF65-F5344CB8AC3E}">
        <p14:creationId xmlns:p14="http://schemas.microsoft.com/office/powerpoint/2010/main" val="1222506023"/>
      </p:ext>
    </p:extLst>
  </p:cSld>
</p:sld>
</file>

<file path=ppt/slides/slide26.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2866B2D-72D6-4984-8EA5-CD6FA229AB20}"/>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Worked application: a juice factory</a:t>
            </a:r>
          </a:p>
        </p:txBody>
      </p:sp>
      <p:sp>
        <p:nvSpPr>
          <p:cNvPr id="2" name="">
            <a:extLst xmlns:a="http://schemas.openxmlformats.org/drawingml/2006/main">
              <a:ext uri="{FF2B5EF4-FFF2-40B4-BE49-F238E27FC236}">
                <a16:creationId xmlns:a16="http://schemas.microsoft.com/office/drawing/2014/main" id="{C2ABEBC8-4F4A-4DD4-8042-B5694FC0F572}"/>
              </a:ext>
            </a:extLst>
          </p:cNvPr>
          <p:cNvSpPr>
            <a:spLocks xmlns:a="http://schemas.openxmlformats.org/drawingml/2006/main" noGrp="1"/>
          </p:cNvSpPr>
          <p:nvPr/>
        </p:nvSpPr>
        <p:spPr>
          <a:xfrm xmlns:a="http://schemas.openxmlformats.org/drawingml/2006/main">
            <a:off x="685800" y="180975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Fruit inspection supports raw-material selection.</a:t>
            </a:r>
          </a:p>
        </p:txBody>
      </p:sp>
      <p:sp>
        <p:nvSpPr>
          <p:cNvPr id="3" name="">
            <a:extLst xmlns:a="http://schemas.openxmlformats.org/drawingml/2006/main">
              <a:ext uri="{FF2B5EF4-FFF2-40B4-BE49-F238E27FC236}">
                <a16:creationId xmlns:a16="http://schemas.microsoft.com/office/drawing/2014/main" id="{EADCDE03-4634-4805-B94F-FC3BBA25DBB0}"/>
              </a:ext>
            </a:extLst>
          </p:cNvPr>
          <p:cNvSpPr>
            <a:spLocks xmlns:a="http://schemas.openxmlformats.org/drawingml/2006/main" noGrp="1"/>
          </p:cNvSpPr>
          <p:nvPr/>
        </p:nvSpPr>
        <p:spPr>
          <a:xfrm xmlns:a="http://schemas.openxmlformats.org/drawingml/2006/main">
            <a:off x="685800" y="280987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Process sensors monitor temperature and operating conditions.</a:t>
            </a:r>
          </a:p>
        </p:txBody>
      </p:sp>
      <p:sp>
        <p:nvSpPr>
          <p:cNvPr id="4" name="">
            <a:extLst xmlns:a="http://schemas.openxmlformats.org/drawingml/2006/main">
              <a:ext uri="{FF2B5EF4-FFF2-40B4-BE49-F238E27FC236}">
                <a16:creationId xmlns:a16="http://schemas.microsoft.com/office/drawing/2014/main" id="{B4D8F795-300E-46F2-AC76-D4803ADB8CDF}"/>
              </a:ext>
            </a:extLst>
          </p:cNvPr>
          <p:cNvSpPr>
            <a:spLocks xmlns:a="http://schemas.openxmlformats.org/drawingml/2006/main" noGrp="1"/>
          </p:cNvSpPr>
          <p:nvPr/>
        </p:nvSpPr>
        <p:spPr>
          <a:xfrm xmlns:a="http://schemas.openxmlformats.org/drawingml/2006/main">
            <a:off x="685800" y="3810000"/>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Packaging checks confirm labels and visible integrity.</a:t>
            </a:r>
          </a:p>
        </p:txBody>
      </p:sp>
      <p:sp>
        <p:nvSpPr>
          <p:cNvPr id="5" name="">
            <a:extLst xmlns:a="http://schemas.openxmlformats.org/drawingml/2006/main">
              <a:ext uri="{FF2B5EF4-FFF2-40B4-BE49-F238E27FC236}">
                <a16:creationId xmlns:a16="http://schemas.microsoft.com/office/drawing/2014/main" id="{B0784851-77FF-4440-9D82-6F31172FB1FE}"/>
              </a:ext>
            </a:extLst>
          </p:cNvPr>
          <p:cNvSpPr>
            <a:spLocks xmlns:a="http://schemas.openxmlformats.org/drawingml/2006/main" noGrp="1"/>
          </p:cNvSpPr>
          <p:nvPr/>
        </p:nvSpPr>
        <p:spPr>
          <a:xfrm xmlns:a="http://schemas.openxmlformats.org/drawingml/2006/main">
            <a:off x="685800" y="4810125"/>
            <a:ext cx="5048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2E32"/>
                </a:solidFill>
                <a:latin typeface="Aptos"/>
                <a:ea typeface="Aptos"/>
                <a:cs typeface="Aptos"/>
              </a:defRPr>
            </a:pPr>
            <a:r>
              <a:rPr sz="2100" b="0">
                <a:solidFill>
                  <a:srgbClr val="172E32"/>
                </a:solidFill>
                <a:latin typeface="Aptos"/>
                <a:ea typeface="Aptos"/>
                <a:cs typeface="Aptos"/>
              </a:rPr>
              <a:t>Batch records connect raw material with the finished product.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6e0e0d8917440a1"/>
          <a:stretch xmlns:a="http://schemas.openxmlformats.org/drawingml/2006/main"/>
        </p:blipFill>
        <p:spPr>
          <a:xfrm xmlns:a="http://schemas.openxmlformats.org/drawingml/2006/main">
            <a:off x="6796088" y="1762125"/>
            <a:ext cx="4114800" cy="4114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75044B16-7C8E-4566-98DF-27819E28874E}"/>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8" name="">
            <a:extLst xmlns:a="http://schemas.openxmlformats.org/drawingml/2006/main">
              <a:ext uri="{FF2B5EF4-FFF2-40B4-BE49-F238E27FC236}">
                <a16:creationId xmlns:a16="http://schemas.microsoft.com/office/drawing/2014/main" id="{14E9EDC7-4C22-4247-A34A-A695E43D8232}"/>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26</a:t>
            </a:r>
          </a:p>
        </p:txBody>
      </p:sp>
      <p:sp>
        <p:nvSpPr>
          <p:cNvPr id="9" name="">
            <a:extLst xmlns:a="http://schemas.openxmlformats.org/drawingml/2006/main">
              <a:ext uri="{FF2B5EF4-FFF2-40B4-BE49-F238E27FC236}">
                <a16:creationId xmlns:a16="http://schemas.microsoft.com/office/drawing/2014/main" id="{981CBD95-D1BD-4D35-828B-2F43290C1D94}"/>
              </a:ext>
            </a:extLst>
          </p:cNvPr>
          <p:cNvSpPr>
            <a:spLocks xmlns:a="http://schemas.openxmlformats.org/drawingml/2006/main" noGrp="1"/>
          </p:cNvSpPr>
          <p:nvPr/>
        </p:nvSpPr>
        <p:spPr>
          <a:xfrm xmlns:a="http://schemas.openxmlformats.org/drawingml/2006/main">
            <a:off x="6200775" y="5953125"/>
            <a:ext cx="5305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AI-generated illustration</a:t>
            </a:r>
          </a:p>
        </p:txBody>
      </p:sp>
    </p:spTree>
    <p:extLst>
      <p:ext uri="{BB962C8B-B14F-4D97-AF65-F5344CB8AC3E}">
        <p14:creationId xmlns:p14="http://schemas.microsoft.com/office/powerpoint/2010/main" val="457018365"/>
      </p:ext>
    </p:extLst>
  </p:cSld>
</p:sld>
</file>

<file path=ppt/slides/slide27.xml><?xml version="1.0" encoding="utf-8"?>
<p:sld xmlns:p="http://schemas.openxmlformats.org/presentationml/2006/main">
  <p:cSld>
    <p:bg>
      <p:bgPr>
        <a:solidFill xmlns:a="http://schemas.openxmlformats.org/drawingml/2006/main">
          <a:srgbClr val="FAFB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235F479-0715-40FC-A8ED-0F37E886A7B5}"/>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2E32"/>
                </a:solidFill>
                <a:latin typeface="Aptos"/>
                <a:ea typeface="Aptos"/>
                <a:cs typeface="Aptos"/>
              </a:defRPr>
            </a:pPr>
            <a:r>
              <a:rPr sz="3225" b="1">
                <a:solidFill>
                  <a:srgbClr val="172E32"/>
                </a:solidFill>
                <a:latin typeface="Aptos"/>
                <a:ea typeface="Aptos"/>
                <a:cs typeface="Aptos"/>
              </a:rPr>
              <a:t>Practical activity: a cold-chain event</a:t>
            </a:r>
          </a:p>
        </p:txBody>
      </p:sp>
      <p:sp>
        <p:nvSpPr>
          <p:cNvPr id="2" name="">
            <a:extLst xmlns:a="http://schemas.openxmlformats.org/drawingml/2006/main">
              <a:ext uri="{FF2B5EF4-FFF2-40B4-BE49-F238E27FC236}">
                <a16:creationId xmlns:a16="http://schemas.microsoft.com/office/drawing/2014/main" id="{9D9023A9-3FB0-4043-B364-D138745FA0A6}"/>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Inspect a batch temperature record for an excursion.</a:t>
            </a:r>
          </a:p>
        </p:txBody>
      </p:sp>
      <p:sp>
        <p:nvSpPr>
          <p:cNvPr id="3" name="">
            <a:extLst xmlns:a="http://schemas.openxmlformats.org/drawingml/2006/main">
              <a:ext uri="{FF2B5EF4-FFF2-40B4-BE49-F238E27FC236}">
                <a16:creationId xmlns:a16="http://schemas.microsoft.com/office/drawing/2014/main" id="{E4504EB5-F360-431D-ADE9-DAC8CF63BF77}"/>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Check sensor reliability and exposure duration.</a:t>
            </a:r>
          </a:p>
        </p:txBody>
      </p:sp>
      <p:sp>
        <p:nvSpPr>
          <p:cNvPr id="4" name="">
            <a:extLst xmlns:a="http://schemas.openxmlformats.org/drawingml/2006/main">
              <a:ext uri="{FF2B5EF4-FFF2-40B4-BE49-F238E27FC236}">
                <a16:creationId xmlns:a16="http://schemas.microsoft.com/office/drawing/2014/main" id="{A1781A7F-1098-447F-895A-68B0FACBD81B}"/>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Identify the additional product information required.</a:t>
            </a:r>
          </a:p>
        </p:txBody>
      </p:sp>
      <p:sp>
        <p:nvSpPr>
          <p:cNvPr id="5" name="">
            <a:extLst xmlns:a="http://schemas.openxmlformats.org/drawingml/2006/main">
              <a:ext uri="{FF2B5EF4-FFF2-40B4-BE49-F238E27FC236}">
                <a16:creationId xmlns:a16="http://schemas.microsoft.com/office/drawing/2014/main" id="{AE1E48F4-A6DE-4AC4-AF58-519E4B2F78B6}"/>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2E32"/>
                </a:solidFill>
                <a:latin typeface="Aptos"/>
                <a:ea typeface="Aptos"/>
                <a:cs typeface="Aptos"/>
              </a:defRPr>
            </a:pPr>
            <a:r>
              <a:rPr sz="2400" b="0">
                <a:solidFill>
                  <a:srgbClr val="172E32"/>
                </a:solidFill>
                <a:latin typeface="Aptos"/>
                <a:ea typeface="Aptos"/>
                <a:cs typeface="Aptos"/>
              </a:rPr>
              <a:t>Prepare a justified handling decision and event record.</a:t>
            </a:r>
          </a:p>
        </p:txBody>
      </p:sp>
      <p:sp>
        <p:nvSpPr>
          <p:cNvPr id="6" name="">
            <a:extLst xmlns:a="http://schemas.openxmlformats.org/drawingml/2006/main">
              <a:ext uri="{FF2B5EF4-FFF2-40B4-BE49-F238E27FC236}">
                <a16:creationId xmlns:a16="http://schemas.microsoft.com/office/drawing/2014/main" id="{7D77AB7F-395F-4B28-971E-08065C68BA36}"/>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687E74"/>
                </a:solidFill>
                <a:latin typeface="Aptos"/>
                <a:ea typeface="Aptos"/>
                <a:cs typeface="Aptos"/>
              </a:defRPr>
            </a:pPr>
            <a:r>
              <a:rPr sz="1275" b="0">
                <a:solidFill>
                  <a:srgbClr val="687E74"/>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D701E1B8-6570-4607-8EC2-3D5AA2522C95}"/>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687E74"/>
                </a:solidFill>
                <a:latin typeface="Aptos"/>
                <a:ea typeface="Aptos"/>
                <a:cs typeface="Aptos"/>
              </a:defRPr>
            </a:pPr>
            <a:r>
              <a:rPr sz="1350" b="0">
                <a:solidFill>
                  <a:srgbClr val="687E74"/>
                </a:solidFill>
                <a:latin typeface="Aptos"/>
                <a:ea typeface="Aptos"/>
                <a:cs typeface="Aptos"/>
              </a:rPr>
              <a:t>27</a:t>
            </a:r>
          </a:p>
        </p:txBody>
      </p:sp>
    </p:spTree>
    <p:extLst>
      <p:ext uri="{BB962C8B-B14F-4D97-AF65-F5344CB8AC3E}">
        <p14:creationId xmlns:p14="http://schemas.microsoft.com/office/powerpoint/2010/main" val="1677949550"/>
      </p:ext>
    </p:extLst>
  </p:cSld>
</p:sld>
</file>

<file path=ppt/slides/slide28.xml><?xml version="1.0" encoding="utf-8"?>
<p:sld xmlns:p="http://schemas.openxmlformats.org/presentationml/2006/main">
  <p:cSld>
    <p:bg>
      <p:bgPr>
        <a:solidFill xmlns:a="http://schemas.openxmlformats.org/drawingml/2006/main">
          <a:srgbClr val="123A3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93EF084-A181-404E-971D-296868FB376D}"/>
              </a:ext>
            </a:extLst>
          </p:cNvPr>
          <p:cNvSpPr>
            <a:spLocks xmlns:a="http://schemas.openxmlformats.org/drawingml/2006/main" noGrp="1"/>
          </p:cNvSpPr>
          <p:nvPr/>
        </p:nvSpPr>
        <p:spPr>
          <a:xfrm xmlns:a="http://schemas.openxmlformats.org/drawingml/2006/main">
            <a:off x="685800" y="5143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FFFFFF"/>
                </a:solidFill>
                <a:latin typeface="Aptos"/>
                <a:ea typeface="Aptos"/>
                <a:cs typeface="Aptos"/>
              </a:defRPr>
            </a:pPr>
            <a:r>
              <a:rPr sz="3225" b="1">
                <a:solidFill>
                  <a:srgbClr val="FFFFFF"/>
                </a:solidFill>
                <a:latin typeface="Aptos"/>
                <a:ea typeface="Aptos"/>
                <a:cs typeface="Aptos"/>
              </a:rPr>
              <a:t>A defensible food-system decision</a:t>
            </a:r>
          </a:p>
        </p:txBody>
      </p:sp>
      <p:sp>
        <p:nvSpPr>
          <p:cNvPr id="2" name="">
            <a:extLst xmlns:a="http://schemas.openxmlformats.org/drawingml/2006/main">
              <a:ext uri="{FF2B5EF4-FFF2-40B4-BE49-F238E27FC236}">
                <a16:creationId xmlns:a16="http://schemas.microsoft.com/office/drawing/2014/main" id="{A0142503-2F76-4CA8-8AB6-E03C321F28FE}"/>
              </a:ext>
            </a:extLst>
          </p:cNvPr>
          <p:cNvSpPr>
            <a:spLocks xmlns:a="http://schemas.openxmlformats.org/drawingml/2006/main" noGrp="1"/>
          </p:cNvSpPr>
          <p:nvPr/>
        </p:nvSpPr>
        <p:spPr>
          <a:xfrm xmlns:a="http://schemas.openxmlformats.org/drawingml/2006/main">
            <a:off x="685800" y="19050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Use calibrated measurements linked to the right batch.</a:t>
            </a:r>
          </a:p>
        </p:txBody>
      </p:sp>
      <p:sp>
        <p:nvSpPr>
          <p:cNvPr id="3" name="">
            <a:extLst xmlns:a="http://schemas.openxmlformats.org/drawingml/2006/main">
              <a:ext uri="{FF2B5EF4-FFF2-40B4-BE49-F238E27FC236}">
                <a16:creationId xmlns:a16="http://schemas.microsoft.com/office/drawing/2014/main" id="{49337859-9BE4-403D-856A-26F2DB38F2D5}"/>
              </a:ext>
            </a:extLst>
          </p:cNvPr>
          <p:cNvSpPr>
            <a:spLocks xmlns:a="http://schemas.openxmlformats.org/drawingml/2006/main" noGrp="1"/>
          </p:cNvSpPr>
          <p:nvPr/>
        </p:nvSpPr>
        <p:spPr>
          <a:xfrm xmlns:a="http://schemas.openxmlformats.org/drawingml/2006/main">
            <a:off x="685800" y="28384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Validate the model for the product and process.</a:t>
            </a:r>
          </a:p>
        </p:txBody>
      </p:sp>
      <p:sp>
        <p:nvSpPr>
          <p:cNvPr id="4" name="">
            <a:extLst xmlns:a="http://schemas.openxmlformats.org/drawingml/2006/main">
              <a:ext uri="{FF2B5EF4-FFF2-40B4-BE49-F238E27FC236}">
                <a16:creationId xmlns:a16="http://schemas.microsoft.com/office/drawing/2014/main" id="{E3EC0924-2710-41F3-AC72-B9D2D331FD9B}"/>
              </a:ext>
            </a:extLst>
          </p:cNvPr>
          <p:cNvSpPr>
            <a:spLocks xmlns:a="http://schemas.openxmlformats.org/drawingml/2006/main" noGrp="1"/>
          </p:cNvSpPr>
          <p:nvPr/>
        </p:nvSpPr>
        <p:spPr>
          <a:xfrm xmlns:a="http://schemas.openxmlformats.org/drawingml/2006/main">
            <a:off x="685800" y="377190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Connect alerts with operational procedures.</a:t>
            </a:r>
          </a:p>
        </p:txBody>
      </p:sp>
      <p:sp>
        <p:nvSpPr>
          <p:cNvPr id="5" name="">
            <a:extLst xmlns:a="http://schemas.openxmlformats.org/drawingml/2006/main">
              <a:ext uri="{FF2B5EF4-FFF2-40B4-BE49-F238E27FC236}">
                <a16:creationId xmlns:a16="http://schemas.microsoft.com/office/drawing/2014/main" id="{041F8A9D-D1F2-4E47-81A7-AB19F8E26194}"/>
              </a:ext>
            </a:extLst>
          </p:cNvPr>
          <p:cNvSpPr>
            <a:spLocks xmlns:a="http://schemas.openxmlformats.org/drawingml/2006/main" noGrp="1"/>
          </p:cNvSpPr>
          <p:nvPr/>
        </p:nvSpPr>
        <p:spPr>
          <a:xfrm xmlns:a="http://schemas.openxmlformats.org/drawingml/2006/main">
            <a:off x="685800" y="4705350"/>
            <a:ext cx="108204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Record the responsible person, action and follow-up result.</a:t>
            </a:r>
          </a:p>
        </p:txBody>
      </p:sp>
      <p:sp>
        <p:nvSpPr>
          <p:cNvPr id="6" name="">
            <a:extLst xmlns:a="http://schemas.openxmlformats.org/drawingml/2006/main">
              <a:ext uri="{FF2B5EF4-FFF2-40B4-BE49-F238E27FC236}">
                <a16:creationId xmlns:a16="http://schemas.microsoft.com/office/drawing/2014/main" id="{1C89AD9E-283A-4DEB-BA5F-CCD4CDF5494C}"/>
              </a:ext>
            </a:extLst>
          </p:cNvPr>
          <p:cNvSpPr>
            <a:spLocks xmlns:a="http://schemas.openxmlformats.org/drawingml/2006/main" noGrp="1"/>
          </p:cNvSpPr>
          <p:nvPr/>
        </p:nvSpPr>
        <p:spPr>
          <a:xfrm xmlns:a="http://schemas.openxmlformats.org/drawingml/2006/main">
            <a:off x="685800" y="6467475"/>
            <a:ext cx="9239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A9D6BF"/>
                </a:solidFill>
                <a:latin typeface="Aptos"/>
                <a:ea typeface="Aptos"/>
                <a:cs typeface="Aptos"/>
              </a:defRPr>
            </a:pPr>
            <a:r>
              <a:rPr sz="1275" b="0">
                <a:solidFill>
                  <a:srgbClr val="A9D6BF"/>
                </a:solidFill>
                <a:latin typeface="Aptos"/>
                <a:ea typeface="Aptos"/>
                <a:cs typeface="Aptos"/>
              </a:rPr>
              <a:t>AITrain</a:t>
            </a:r>
          </a:p>
        </p:txBody>
      </p:sp>
      <p:sp>
        <p:nvSpPr>
          <p:cNvPr id="7" name="">
            <a:extLst xmlns:a="http://schemas.openxmlformats.org/drawingml/2006/main">
              <a:ext uri="{FF2B5EF4-FFF2-40B4-BE49-F238E27FC236}">
                <a16:creationId xmlns:a16="http://schemas.microsoft.com/office/drawing/2014/main" id="{C8949ECE-96EF-409B-A7FB-BBA727DE0D38}"/>
              </a:ext>
            </a:extLst>
          </p:cNvPr>
          <p:cNvSpPr>
            <a:spLocks xmlns:a="http://schemas.openxmlformats.org/drawingml/2006/main" noGrp="1"/>
          </p:cNvSpPr>
          <p:nvPr/>
        </p:nvSpPr>
        <p:spPr>
          <a:xfrm xmlns:a="http://schemas.openxmlformats.org/drawingml/2006/main">
            <a:off x="11049000" y="6448425"/>
            <a:ext cx="457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350" b="0">
                <a:solidFill>
                  <a:srgbClr val="A9D6BF"/>
                </a:solidFill>
                <a:latin typeface="Aptos"/>
                <a:ea typeface="Aptos"/>
                <a:cs typeface="Aptos"/>
              </a:defRPr>
            </a:pPr>
            <a:r>
              <a:rPr sz="1350" b="0">
                <a:solidFill>
                  <a:srgbClr val="A9D6BF"/>
                </a:solidFill>
                <a:latin typeface="Aptos"/>
                <a:ea typeface="Aptos"/>
                <a:cs typeface="Aptos"/>
              </a:rPr>
              <a:t>28</a:t>
            </a:r>
          </a:p>
        </p:txBody>
      </p:sp>
    </p:spTree>
    <p:extLst>
      <p:ext uri="{BB962C8B-B14F-4D97-AF65-F5344CB8AC3E}">
        <p14:creationId xmlns:p14="http://schemas.microsoft.com/office/powerpoint/2010/main" val="13197832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2026-10-02T11:14:33.4290000Z</dcterms:created>
  <dcterms:modified xsi:type="dcterms:W3CDTF">2026-10-02T11:14:33.4290000Z</dcterms:modified>
</coreProperties>
</file>