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1638b5788594d16" /><Relationship Type="http://schemas.openxmlformats.org/officeDocument/2006/relationships/extended-properties" Target="/docProps/app.xml" Id="Rb3e09b2e674348d5" /><Relationship Type="http://schemas.openxmlformats.org/officeDocument/2006/relationships/officeDocument" Target="/ppt/presentation.xml" Id="Rac14ada1d5f74ae5" /></Relationships>
</file>

<file path=ppt/presentation.xml><?xml version="1.0" encoding="utf-8"?>
<p:presentation xmlns:p="http://schemas.openxmlformats.org/presentationml/2006/main">
  <p:sldMasterIdLst>
    <p:sldMasterId xmlns:r="http://schemas.openxmlformats.org/officeDocument/2006/relationships" id="2147483648" r:id="Rb6fe2d68675b4f94"/>
  </p:sldMasterIdLst>
  <p:notesMasterIdLst>
    <p:notesMasterId xmlns:r="http://schemas.openxmlformats.org/officeDocument/2006/relationships" r:id="Rf57e17217903475e"/>
  </p:notesMasterIdLst>
  <p:sldIdLst>
    <p:sldId xmlns:r="http://schemas.openxmlformats.org/officeDocument/2006/relationships" id="256" r:id="R8e9d724a5d7547a5"/>
    <p:sldId xmlns:r="http://schemas.openxmlformats.org/officeDocument/2006/relationships" id="257" r:id="Rcb68684fb93f4c7c"/>
    <p:sldId xmlns:r="http://schemas.openxmlformats.org/officeDocument/2006/relationships" id="258" r:id="R0f2c640c660e437f"/>
    <p:sldId xmlns:r="http://schemas.openxmlformats.org/officeDocument/2006/relationships" id="259" r:id="Re318eb40b38745f5"/>
    <p:sldId xmlns:r="http://schemas.openxmlformats.org/officeDocument/2006/relationships" id="260" r:id="R92e83cb65afb4428"/>
    <p:sldId xmlns:r="http://schemas.openxmlformats.org/officeDocument/2006/relationships" id="261" r:id="R3f2248b12349451a"/>
    <p:sldId xmlns:r="http://schemas.openxmlformats.org/officeDocument/2006/relationships" id="262" r:id="R4b83500dfa254fd4"/>
    <p:sldId xmlns:r="http://schemas.openxmlformats.org/officeDocument/2006/relationships" id="263" r:id="Rb1b33b748f99454b"/>
    <p:sldId xmlns:r="http://schemas.openxmlformats.org/officeDocument/2006/relationships" id="264" r:id="R32e52f2032104b15"/>
    <p:sldId xmlns:r="http://schemas.openxmlformats.org/officeDocument/2006/relationships" id="265" r:id="R3aa308a49c1b42e7"/>
    <p:sldId xmlns:r="http://schemas.openxmlformats.org/officeDocument/2006/relationships" id="266" r:id="R045d8945baa64c81"/>
    <p:sldId xmlns:r="http://schemas.openxmlformats.org/officeDocument/2006/relationships" id="267" r:id="Rc774c073874148b2"/>
    <p:sldId xmlns:r="http://schemas.openxmlformats.org/officeDocument/2006/relationships" id="268" r:id="R654cfbdcb2c2444b"/>
    <p:sldId xmlns:r="http://schemas.openxmlformats.org/officeDocument/2006/relationships" id="269" r:id="R52cb751cf4e5498c"/>
    <p:sldId xmlns:r="http://schemas.openxmlformats.org/officeDocument/2006/relationships" id="270" r:id="R28e9ffb8ca24432c"/>
    <p:sldId xmlns:r="http://schemas.openxmlformats.org/officeDocument/2006/relationships" id="271" r:id="Rf42bfa0615ae467b"/>
    <p:sldId xmlns:r="http://schemas.openxmlformats.org/officeDocument/2006/relationships" id="272" r:id="R76a9d462704c490e"/>
    <p:sldId xmlns:r="http://schemas.openxmlformats.org/officeDocument/2006/relationships" id="273" r:id="Rf7ba94bf9d204dc0"/>
    <p:sldId xmlns:r="http://schemas.openxmlformats.org/officeDocument/2006/relationships" id="274" r:id="R610b47775d494774"/>
    <p:sldId xmlns:r="http://schemas.openxmlformats.org/officeDocument/2006/relationships" id="275" r:id="R6c340f5ffd7547ad"/>
    <p:sldId xmlns:r="http://schemas.openxmlformats.org/officeDocument/2006/relationships" id="276" r:id="R5d294f27a14047f3"/>
    <p:sldId xmlns:r="http://schemas.openxmlformats.org/officeDocument/2006/relationships" id="277" r:id="R75ba755646c24bc6"/>
    <p:sldId xmlns:r="http://schemas.openxmlformats.org/officeDocument/2006/relationships" id="278" r:id="Rdc5af10eb71d4f7d"/>
    <p:sldId xmlns:r="http://schemas.openxmlformats.org/officeDocument/2006/relationships" id="279" r:id="Rbdecd1d10d8749d7"/>
    <p:sldId xmlns:r="http://schemas.openxmlformats.org/officeDocument/2006/relationships" id="280" r:id="Rd07a454d49c14163"/>
    <p:sldId xmlns:r="http://schemas.openxmlformats.org/officeDocument/2006/relationships" id="281" r:id="Rfe20e21498c047e7"/>
    <p:sldId xmlns:r="http://schemas.openxmlformats.org/officeDocument/2006/relationships" id="282" r:id="R4818455089b7460c"/>
    <p:sldId xmlns:r="http://schemas.openxmlformats.org/officeDocument/2006/relationships" id="283" r:id="Rb6ae38864ce94cf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d5f4a8dfa494e8b" /><Relationship Type="http://schemas.openxmlformats.org/officeDocument/2006/relationships/slideMaster" Target="/ppt/slideMasters/slideMaster1.xml" Id="Rb6fe2d68675b4f94" /><Relationship Type="http://schemas.openxmlformats.org/officeDocument/2006/relationships/notesMaster" Target="/ppt/notesMasters/notesMaster1.xml" Id="Rf57e17217903475e" /><Relationship Type="http://schemas.openxmlformats.org/officeDocument/2006/relationships/presProps" Target="/ppt/presProps.xml" Id="R70b4bad049ae4c1f" /><Relationship Type="http://schemas.openxmlformats.org/officeDocument/2006/relationships/tableStyles" Target="/ppt/tableStyles.xml" Id="R18e9d8ab4d164e25" /><Relationship Type="http://schemas.openxmlformats.org/officeDocument/2006/relationships/slide" Target="/ppt/slides/slide1.xml" Id="R8e9d724a5d7547a5" /><Relationship Type="http://schemas.openxmlformats.org/officeDocument/2006/relationships/slide" Target="/ppt/slides/slide2.xml" Id="Rcb68684fb93f4c7c" /><Relationship Type="http://schemas.openxmlformats.org/officeDocument/2006/relationships/slide" Target="/ppt/slides/slide3.xml" Id="R0f2c640c660e437f" /><Relationship Type="http://schemas.openxmlformats.org/officeDocument/2006/relationships/slide" Target="/ppt/slides/slide4.xml" Id="Re318eb40b38745f5" /><Relationship Type="http://schemas.openxmlformats.org/officeDocument/2006/relationships/slide" Target="/ppt/slides/slide5.xml" Id="R92e83cb65afb4428" /><Relationship Type="http://schemas.openxmlformats.org/officeDocument/2006/relationships/slide" Target="/ppt/slides/slide6.xml" Id="R3f2248b12349451a" /><Relationship Type="http://schemas.openxmlformats.org/officeDocument/2006/relationships/slide" Target="/ppt/slides/slide7.xml" Id="R4b83500dfa254fd4" /><Relationship Type="http://schemas.openxmlformats.org/officeDocument/2006/relationships/slide" Target="/ppt/slides/slide8.xml" Id="Rb1b33b748f99454b" /><Relationship Type="http://schemas.openxmlformats.org/officeDocument/2006/relationships/slide" Target="/ppt/slides/slide9.xml" Id="R32e52f2032104b15" /><Relationship Type="http://schemas.openxmlformats.org/officeDocument/2006/relationships/slide" Target="/ppt/slides/slide10.xml" Id="R3aa308a49c1b42e7" /><Relationship Type="http://schemas.openxmlformats.org/officeDocument/2006/relationships/slide" Target="/ppt/slides/slide11.xml" Id="R045d8945baa64c81" /><Relationship Type="http://schemas.openxmlformats.org/officeDocument/2006/relationships/slide" Target="/ppt/slides/slide12.xml" Id="Rc774c073874148b2" /><Relationship Type="http://schemas.openxmlformats.org/officeDocument/2006/relationships/slide" Target="/ppt/slides/slide13.xml" Id="R654cfbdcb2c2444b" /><Relationship Type="http://schemas.openxmlformats.org/officeDocument/2006/relationships/slide" Target="/ppt/slides/slide14.xml" Id="R52cb751cf4e5498c" /><Relationship Type="http://schemas.openxmlformats.org/officeDocument/2006/relationships/slide" Target="/ppt/slides/slide15.xml" Id="R28e9ffb8ca24432c" /><Relationship Type="http://schemas.openxmlformats.org/officeDocument/2006/relationships/slide" Target="/ppt/slides/slide16.xml" Id="Rf42bfa0615ae467b" /><Relationship Type="http://schemas.openxmlformats.org/officeDocument/2006/relationships/slide" Target="/ppt/slides/slide17.xml" Id="R76a9d462704c490e" /><Relationship Type="http://schemas.openxmlformats.org/officeDocument/2006/relationships/slide" Target="/ppt/slides/slide18.xml" Id="Rf7ba94bf9d204dc0" /><Relationship Type="http://schemas.openxmlformats.org/officeDocument/2006/relationships/slide" Target="/ppt/slides/slide19.xml" Id="R610b47775d494774" /><Relationship Type="http://schemas.openxmlformats.org/officeDocument/2006/relationships/slide" Target="/ppt/slides/slide20.xml" Id="R6c340f5ffd7547ad" /><Relationship Type="http://schemas.openxmlformats.org/officeDocument/2006/relationships/slide" Target="/ppt/slides/slide21.xml" Id="R5d294f27a14047f3" /><Relationship Type="http://schemas.openxmlformats.org/officeDocument/2006/relationships/slide" Target="/ppt/slides/slide22.xml" Id="R75ba755646c24bc6" /><Relationship Type="http://schemas.openxmlformats.org/officeDocument/2006/relationships/slide" Target="/ppt/slides/slide23.xml" Id="Rdc5af10eb71d4f7d" /><Relationship Type="http://schemas.openxmlformats.org/officeDocument/2006/relationships/slide" Target="/ppt/slides/slide24.xml" Id="Rbdecd1d10d8749d7" /><Relationship Type="http://schemas.openxmlformats.org/officeDocument/2006/relationships/slide" Target="/ppt/slides/slide25.xml" Id="Rd07a454d49c14163" /><Relationship Type="http://schemas.openxmlformats.org/officeDocument/2006/relationships/slide" Target="/ppt/slides/slide26.xml" Id="Rfe20e21498c047e7" /><Relationship Type="http://schemas.openxmlformats.org/officeDocument/2006/relationships/slide" Target="/ppt/slides/slide27.xml" Id="R4818455089b7460c" /><Relationship Type="http://schemas.openxmlformats.org/officeDocument/2006/relationships/slide" Target="/ppt/slides/slide28.xml" Id="Rb6ae38864ce94cf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1f88cbd774f4e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d7ae3b05a334a3f" /><Relationship Type="http://schemas.openxmlformats.org/officeDocument/2006/relationships/notesMaster" Target="/ppt/notesMasters/notesMaster1.xml" Id="R0a25f95a1f2d45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683316e3234e7d" /><Relationship Type="http://schemas.openxmlformats.org/officeDocument/2006/relationships/notesMaster" Target="/ppt/notesMasters/notesMaster1.xml" Id="R40a95a16a7e04e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ab234758d57f4385" /><Relationship Type="http://schemas.openxmlformats.org/officeDocument/2006/relationships/notesMaster" Target="/ppt/notesMasters/notesMaster1.xml" Id="Rb66534f4b0624039" /></Relationships>
</file>

<file path=ppt/notesSlides/_rels/notesSlide4.xml.rels>&#65279;<?xml version="1.0" encoding="utf-8"?><Relationships xmlns="http://schemas.openxmlformats.org/package/2006/relationships"><Relationship Type="http://schemas.openxmlformats.org/officeDocument/2006/relationships/slide" Target="/ppt/slides/slide4.xml" Id="R651c6bb5de1e4687" /><Relationship Type="http://schemas.openxmlformats.org/officeDocument/2006/relationships/notesMaster" Target="/ppt/notesMasters/notesMaster1.xml" Id="R8548606a516c4c32"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e2f52f174e4b55" /><Relationship Type="http://schemas.openxmlformats.org/officeDocument/2006/relationships/notesMaster" Target="/ppt/notesMasters/notesMaster1.xml" Id="R4dd6c6fe2cee4f98"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d4253caf7047db" /><Relationship Type="http://schemas.openxmlformats.org/officeDocument/2006/relationships/notesMaster" Target="/ppt/notesMasters/notesMaster1.xml" Id="R52f3a522e69e4ff3" /></Relationships>
</file>

<file path=ppt/notesSlides/_rels/notesSlide7.xml.rels>&#65279;<?xml version="1.0" encoding="utf-8"?><Relationships xmlns="http://schemas.openxmlformats.org/package/2006/relationships"><Relationship Type="http://schemas.openxmlformats.org/officeDocument/2006/relationships/slide" Target="/ppt/slides/slide7.xml" Id="R8b858f77415541f8" /><Relationship Type="http://schemas.openxmlformats.org/officeDocument/2006/relationships/notesMaster" Target="/ppt/notesMasters/notesMaster1.xml" Id="R52eb1d6896ea46d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bae6345be304172" /><Relationship Type="http://schemas.openxmlformats.org/officeDocument/2006/relationships/notesMaster" Target="/ppt/notesMasters/notesMaster1.xml" Id="Rd707fd6e9e4a4812" /></Relationships>
</file>

<file path=ppt/notesSlides/_rels/notesSlide9.xml.rels>&#65279;<?xml version="1.0" encoding="utf-8"?><Relationships xmlns="http://schemas.openxmlformats.org/package/2006/relationships"><Relationship Type="http://schemas.openxmlformats.org/officeDocument/2006/relationships/slide" Target="/ppt/slides/slide9.xml" Id="R8be1b30a41594a21" /><Relationship Type="http://schemas.openxmlformats.org/officeDocument/2006/relationships/notesMaster" Target="/ppt/notesMasters/notesMaster1.xml" Id="R0888735312704a3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e1941e4d0c94bd2" /><Relationship Type="http://schemas.openxmlformats.org/officeDocument/2006/relationships/notesMaster" Target="/ppt/notesMasters/notesMaster1.xml" Id="R64f6b6dec6bb416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b8a69d6e3364a03" /><Relationship Type="http://schemas.openxmlformats.org/officeDocument/2006/relationships/notesMaster" Target="/ppt/notesMasters/notesMaster1.xml" Id="Re78b2faf22e44ff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daf68d0dfd94146" /><Relationship Type="http://schemas.openxmlformats.org/officeDocument/2006/relationships/notesMaster" Target="/ppt/notesMasters/notesMaster1.xml" Id="R69845d66a829491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bcd7c9f9ea64301" /><Relationship Type="http://schemas.openxmlformats.org/officeDocument/2006/relationships/notesMaster" Target="/ppt/notesMasters/notesMaster1.xml" Id="Rdc0c51a6afc6493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c4c8516f85445da" /><Relationship Type="http://schemas.openxmlformats.org/officeDocument/2006/relationships/notesMaster" Target="/ppt/notesMasters/notesMaster1.xml" Id="R54f098a94165453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2ec98e203774c63" /><Relationship Type="http://schemas.openxmlformats.org/officeDocument/2006/relationships/notesMaster" Target="/ppt/notesMasters/notesMaster1.xml" Id="R47be49fa0cda4a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a73eb0d876d4650" /><Relationship Type="http://schemas.openxmlformats.org/officeDocument/2006/relationships/notesMaster" Target="/ppt/notesMasters/notesMaster1.xml" Id="Rcd8f327d75694c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a9f63656ed041d5" /><Relationship Type="http://schemas.openxmlformats.org/officeDocument/2006/relationships/notesMaster" Target="/ppt/notesMasters/notesMaster1.xml" Id="R2190d311d9ba4ff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4d3d1a29ad34a14" /><Relationship Type="http://schemas.openxmlformats.org/officeDocument/2006/relationships/notesMaster" Target="/ppt/notesMasters/notesMaster1.xml" Id="Ra279e43c02ff4f6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9d7253a5e1a4313" /><Relationship Type="http://schemas.openxmlformats.org/officeDocument/2006/relationships/notesMaster" Target="/ppt/notesMasters/notesMaster1.xml" Id="R5476c99ab42243c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11d1fb95d4248eb" /><Relationship Type="http://schemas.openxmlformats.org/officeDocument/2006/relationships/notesMaster" Target="/ppt/notesMasters/notesMaster1.xml" Id="R8f9a658e72e6454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b3ee170787d4574" /><Relationship Type="http://schemas.openxmlformats.org/officeDocument/2006/relationships/notesMaster" Target="/ppt/notesMasters/notesMaster1.xml" Id="R1d3fb84a56924d4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a61abf343a0429a" /><Relationship Type="http://schemas.openxmlformats.org/officeDocument/2006/relationships/notesMaster" Target="/ppt/notesMasters/notesMaster1.xml" Id="Rad08f38f92b34a6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917dbcce8144e1d" /><Relationship Type="http://schemas.openxmlformats.org/officeDocument/2006/relationships/notesMaster" Target="/ppt/notesMasters/notesMaster1.xml" Id="R7d496a3952ba492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3660763755d486b" /><Relationship Type="http://schemas.openxmlformats.org/officeDocument/2006/relationships/notesMaster" Target="/ppt/notesMasters/notesMaster1.xml" Id="R3e1021d4a11440f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73723689c41477f" /><Relationship Type="http://schemas.openxmlformats.org/officeDocument/2006/relationships/notesMaster" Target="/ppt/notesMasters/notesMaster1.xml" Id="Rb7062780701a4ad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782e84893e34901" /><Relationship Type="http://schemas.openxmlformats.org/officeDocument/2006/relationships/notesMaster" Target="/ppt/notesMasters/notesMaster1.xml" Id="R38c51148e5374fb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0ffb42e3cd94a6a" /><Relationship Type="http://schemas.openxmlformats.org/officeDocument/2006/relationships/notesMaster" Target="/ppt/notesMasters/notesMaster1.xml" Id="Rfe7f4c87fbd5476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b520721505e4fac" /><Relationship Type="http://schemas.openxmlformats.org/officeDocument/2006/relationships/notesMaster" Target="/ppt/notesMasters/notesMaster1.xml" Id="R6119e15ea1ec46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livestock management</a:t>
            </a:r>
          </a:p>
          <a:p xmlns:a="http://schemas.openxmlformats.org/drawingml/2006/main">
            <a:r>
              <a:t>with ai. Animal monitoring, welfare and production decisions Assoc. Prof. Dr. Ovidiu Marian AITrain Erasmus+ project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learning outcomes. Describe the main livestock systems and their data needs. Identify technologies for individual animal monitoring. Explain AI support for health, feeding and reproduction. Interpret alerts and plan appropriate checks.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livestock farming as a biological system. Animals convert feed into products and growth. Health and welfare influence biological performance. Housing and environmental conditions affect daily behaviour. Management must account for species and production stage.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production systems and species. Dairy systems monitor milk output and reproductive performance. Meat systems follow body weight and growth. Poultry systems monitor flock conditions and production. Grazing systems also need spatial and pasture information.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precision livestock farming. Continuous monitoring records animals and their environment. Individual records reveal changes hidden by group averages. Digital systems connect measurements with management tasks. AI adds classification, prediction and anomaly detection.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animal identification. RFID tags associate records with individual animals. Readers capture identity at feeding or handling points. Cameras can support visual identification. Reliable identity prevents records from mixing between animals. Ask learners to connect the information with a concrete decision in their field of study.</a:t>
            </a:r>
          </a:p>
          <a:p xmlns:a="http://schemas.openxmlformats.org/drawingml/2006/main">
            <a:r>
              <a:t/>
            </a:r>
          </a:p>
          <a:p xmlns:a="http://schemas.openxmlformats.org/drawingml/2006/main">
            <a:r>
              <a:t>Image credit: RFID livestock identification illustration. https://rfidlivestock.com/blog/how-to-make-custom-cattle-ear-tags-duplicate-1/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wearable sensors. Accelerometers measure changes in movement. Collars, ear tags and leg bands support monitoring. Some systems estimate activity or rumination patterns. Attachment, position and maintenance affect measurement quality.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cameras, depth sensors and microphones. RGB cameras record visible posture and behaviour. Depth cameras support body-shape measurements. Thermal imaging records surface-temperature patterns. Microphones capture vocalisations and respiratory sounds.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production and environmental measurements. Milk meters record individual production. Weighing systems track body mass over time. Feed and water records describe resource intake. Temperature and humidity sensors describe housing conditions. Ask learners to connect the information with a concrete decision in their field of study.</a:t>
            </a:r>
          </a:p>
          <a:p xmlns:a="http://schemas.openxmlformats.org/drawingml/2006/main">
            <a:r>
              <a:t/>
            </a:r>
          </a:p>
          <a:p xmlns:a="http://schemas.openxmlformats.org/drawingml/2006/main">
            <a:r>
              <a:t>Image credit: SenseHub MilkPlus. https://www.sensehub.co.nz/monitoring/milkplus/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data organisation and quality. Every observation needs identity, time and units. Missing records can conceal a change in behaviour. Sensor drift can resemble biological change. Routine checks distinguish technical faults from animal events.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ai monitoring workflow. Measurements describe the animal and its environment. Processing converts raw signals into useful features. Models estimate behaviour, risk or expected performance. Alerts direct staff to animals that require attention.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individual baselines and anomalies. A baseline describes the usual pattern for an animal. A deviation can signal a management or health event. Several signals provide context for the same event. The alert threshold affects missed events and false alarms. Ask learners to connect the information with a concrete decision in their field of study.</a:t>
            </a:r>
          </a:p>
          <a:p xmlns:a="http://schemas.openxmlformats.org/drawingml/2006/main">
            <a:r>
              <a:t/>
            </a:r>
          </a:p>
          <a:p xmlns:a="http://schemas.openxmlformats.org/drawingml/2006/main">
            <a:r>
              <a:t>Image credit: RumiWatch. https://www.rumiwatch.com/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early health monitoring. Activity changes can indicate a need for inspection. Reduced rumination or intake can accompany health problems. Production records add context to behaviour changes. Direct examination determines the appropriate response.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mastitis monitoring. Milk-yield and milk-property changes can support screening. Conductivity records can contribute to an alert. The animal’s history helps interpret the signal. Veterinary assessment and appropriate tests confirm the problem.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lameness and movement assessment. Walking patterns can change with impaired locomotion. Computer vision can analyse posture and movement. Activity sensors can show changes in walking or lying. Staff inspect the animal and identify the cause.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welfare and heat stress. Lying, feeding and drinking patterns inform assessment. Housing temperature and humidity provide environmental context. Abnormal behaviour can reveal access or comfort problems. Management responses need checks of both animals and housing.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respiratory monitoring and sound. Microphones can detect changes in coughing patterns. Models distinguish sound events using labelled examples. Background noise can interfere with detection. A sound alert supports inspection of the affected group.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body weight and growth monitoring. Regular weighing describes the growth trajectory. Vision systems can estimate weight from body features. Models require comparison with reference weights. Changes in growth need interpretation alongside feed and health.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precision feeding. Nutrient needs vary with species and production stage. Intake, weight and output provide decision inputs. Models can support ration adjustment and feeding schedules. Farm staff check the biological response after a change.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feed efficiency and environmental effects. Feed use must relate to the relevant production output. Group and individual records answer different questions. Improved allocation can reduce avoidable feed losses. Environmental assessment also needs measured resource records.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reproductive monitoring. Activity patterns can support oestrus detection. Health and production records add useful context. Alerts help schedule observation and reproductive management. Staff confirm events before selecting an intervention.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breeding and longer-term records. Breeding decisions use performance and pedigree information. AI can examine patterns across large datasets. Data quality affects the reliability of selection support. Breeding objectives must reflect the production system.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automatic milking. Identification links each visit to the correct animal. Equipment records milk yield and operating information. Monitoring supports inspection of unusual visits. Staff supervise hygiene, animal access and machine condition. Ask learners to connect the information with a concrete decision in their field of study.</a:t>
            </a:r>
          </a:p>
          <a:p xmlns:a="http://schemas.openxmlformats.org/drawingml/2006/main">
            <a:r>
              <a:t/>
            </a:r>
          </a:p>
          <a:p xmlns:a="http://schemas.openxmlformats.org/drawingml/2006/main">
            <a:r>
              <a:t>Image credit: Dairymaster rotary milking equipment. https://www.dairymaster.com/zh-hans/products/milking/cow-rotary/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automated feeding and cleaning. Feeding systems prepare or deliver planned feed quantities. Cleaning equipment supports routine sanitation tasks. Sensors monitor equipment operation and farm conditions. Automation needs inspection, maintenance and trained operators. Ask learners to connect the information with a concrete decision in their field of study.</a:t>
            </a:r>
          </a:p>
          <a:p xmlns:a="http://schemas.openxmlformats.org/drawingml/2006/main">
            <a:r>
              <a:t/>
            </a:r>
          </a:p>
          <a:p xmlns:a="http://schemas.openxmlformats.org/drawingml/2006/main">
            <a:r>
              <a:t>Image credit: Pig Progress, automatic on-rail feeding mixer system. https://www.pigprogress.net/pigs/automatic-on-rail-feeding-mixer-system-for-sows/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monitoring grazing animals. GNSS records animal movement and distribution. Remote sensing helps describe pasture conditions. Spatial records support grazing-management decisions. Connectivity and battery life affect field operation.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digital twins and future applications. A digital twin models part of the farm system. Measurements update the model’s representation. Scenarios can explore feeding or management choices. Predictions require checks against actual farm performance.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exercise. Use anonymised records or clearly labelled simulated observations. Ask learners to explain several possible causes and the checks needed to distinguish them. Assess alert interpretation and the proposed inspection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 reliable livestock-monitoring system. Identity and data quality support meaningful records. Useful alerts connect to a clear inspection procedure. Trained staff interpret biological and technical changes. Follow-up records show whether the intervention worked.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5af6b0c40ca4e5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2b512fdf7424e4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5dfc6f1afb24f8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8ce2b1c79d941c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16308758a45465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59b7763b8b6450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35A57507-B11A-44A2-AF46-38579ED4CFBD}"/>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C37077CF-276C-4DF4-B9E1-ABF4BD6FD74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5AB4DBFA-4477-4929-A4A5-A00E6DB060B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25EDDB33-68BF-4D6C-BFC7-D8E2B61340DF}"/>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352AB493-8601-4C6E-B3FC-DBCCAFB6B6C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08E99C1-6DFB-459A-AC8B-70FF902093E3}"/>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3DF8125-D629-4BF0-8E6F-EBB249C4E13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D263155B-9400-442C-8E31-A4C03FFE79D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9E97A0C7-D9E6-4E00-9131-92FB24E9310B}"/>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B7C13BC-90CF-46D3-AE79-A8CA3CCA32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9D0DB06A-2E4B-4F8C-A68A-80F8CCE7DA3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AE2D7B46-7F7F-46EC-A9CD-A4358F42D5B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4B650E56-5F4F-4B8C-B3E1-42F7235604E1}"/>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A4ACF50-26DA-4A05-A423-177DCF7B593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82D674C2-EE4F-472E-955A-D126E1EF36F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a4e8ccbefb4617" /><Relationship Type="http://schemas.openxmlformats.org/officeDocument/2006/relationships/slideLayout" Target="/ppt/slideLayouts/slideLayout1.xml" Id="R755e9623144e4997" /><Relationship Type="http://schemas.openxmlformats.org/officeDocument/2006/relationships/slideLayout" Target="/ppt/slideLayouts/slideLayout2.xml" Id="R5a85d8afeac24d89" /><Relationship Type="http://schemas.openxmlformats.org/officeDocument/2006/relationships/slideLayout" Target="/ppt/slideLayouts/slideLayout3.xml" Id="R80d39391f46f487f" /><Relationship Type="http://schemas.openxmlformats.org/officeDocument/2006/relationships/slideLayout" Target="/ppt/slideLayouts/slideLayout4.xml" Id="R09c244d4824241b9" /><Relationship Type="http://schemas.openxmlformats.org/officeDocument/2006/relationships/slideLayout" Target="/ppt/slideLayouts/slideLayout5.xml" Id="Rc49594964af8433e" /><Relationship Type="http://schemas.openxmlformats.org/officeDocument/2006/relationships/slideLayout" Target="/ppt/slideLayouts/slideLayout6.xml" Id="R08bf2e53e2ac4a6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5e9623144e4997"/>
    <p:sldLayoutId xmlns:r="http://schemas.openxmlformats.org/officeDocument/2006/relationships" id="2147483650" r:id="R5a85d8afeac24d89"/>
    <p:sldLayoutId xmlns:r="http://schemas.openxmlformats.org/officeDocument/2006/relationships" id="2147483651" r:id="R80d39391f46f487f"/>
    <p:sldLayoutId xmlns:r="http://schemas.openxmlformats.org/officeDocument/2006/relationships" id="2147483652" r:id="R09c244d4824241b9"/>
    <p:sldLayoutId xmlns:r="http://schemas.openxmlformats.org/officeDocument/2006/relationships" id="2147483653" r:id="Rc49594964af8433e"/>
    <p:sldLayoutId xmlns:r="http://schemas.openxmlformats.org/officeDocument/2006/relationships" id="2147483654" r:id="R08bf2e53e2ac4a6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561a9720c7b4224" /><Relationship Type="http://schemas.openxmlformats.org/officeDocument/2006/relationships/notesSlide" Target="/ppt/notesSlides/notesSlide1.xml" Id="R03bf9bd7750b459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5c8ce2bf4db40e0" /><Relationship Type="http://schemas.openxmlformats.org/officeDocument/2006/relationships/notesSlide" Target="/ppt/notesSlides/notesSlide2.xml" Id="Ra915c9af266745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85a52fee38748a9" /><Relationship Type="http://schemas.openxmlformats.org/officeDocument/2006/relationships/notesSlide" Target="/ppt/notesSlides/notesSlide3.xml" Id="R08fd7f308e04448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e9201c99f2645c4" /><Relationship Type="http://schemas.openxmlformats.org/officeDocument/2006/relationships/image" Target="/ppt/media/image.png" Id="R8c9c3130ed3e453f" /><Relationship Type="http://schemas.openxmlformats.org/officeDocument/2006/relationships/notesSlide" Target="/ppt/notesSlides/notesSlide4.xml" Id="Racd45c8f671042e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5728e89e3964e31" /><Relationship Type="http://schemas.openxmlformats.org/officeDocument/2006/relationships/notesSlide" Target="/ppt/notesSlides/notesSlide5.xml" Id="Rff80e76fb0ce483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259e58f0d014081" /><Relationship Type="http://schemas.openxmlformats.org/officeDocument/2006/relationships/image" Target="/ppt/media/image2.png" Id="R3b76d026ef024697" /><Relationship Type="http://schemas.openxmlformats.org/officeDocument/2006/relationships/notesSlide" Target="/ppt/notesSlides/notesSlide6.xml" Id="R237d5ed9a9674b1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3e898998b4b43e1" /><Relationship Type="http://schemas.openxmlformats.org/officeDocument/2006/relationships/image" Target="/ppt/media/image3.png" Id="R74131a0715fc4964" /><Relationship Type="http://schemas.openxmlformats.org/officeDocument/2006/relationships/notesSlide" Target="/ppt/notesSlides/notesSlide7.xml" Id="Rf3dd6282204b4bd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cf43d918a0545b3" /><Relationship Type="http://schemas.openxmlformats.org/officeDocument/2006/relationships/image" Target="/ppt/media/image4.png" Id="R3e9a4ca59ffa48bf" /><Relationship Type="http://schemas.openxmlformats.org/officeDocument/2006/relationships/notesSlide" Target="/ppt/notesSlides/notesSlide8.xml" Id="Rf4eebbca202942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f0b73803ec740f7" /><Relationship Type="http://schemas.openxmlformats.org/officeDocument/2006/relationships/image" Target="/ppt/media/image5.png" Id="Rfcb02845681c4d5f" /><Relationship Type="http://schemas.openxmlformats.org/officeDocument/2006/relationships/notesSlide" Target="/ppt/notesSlides/notesSlide9.xml" Id="R49c502b6ed3d4f0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429590b6a16455b" /><Relationship Type="http://schemas.openxmlformats.org/officeDocument/2006/relationships/notesSlide" Target="/ppt/notesSlides/notesSlide10.xml" Id="Ra1052a5893a4428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2c16084629b4cb1" /><Relationship Type="http://schemas.openxmlformats.org/officeDocument/2006/relationships/notesSlide" Target="/ppt/notesSlides/notesSlide11.xml" Id="Rd465af1a96ed4cf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658004086814eef" /><Relationship Type="http://schemas.openxmlformats.org/officeDocument/2006/relationships/image" Target="/ppt/media/image6.png" Id="R43c56d786471429d" /><Relationship Type="http://schemas.openxmlformats.org/officeDocument/2006/relationships/notesSlide" Target="/ppt/notesSlides/notesSlide12.xml" Id="R78616ae831ee4e7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193704aac8a4878" /><Relationship Type="http://schemas.openxmlformats.org/officeDocument/2006/relationships/image" Target="/ppt/media/image7.png" Id="Red386f11ac3b4a16" /><Relationship Type="http://schemas.openxmlformats.org/officeDocument/2006/relationships/notesSlide" Target="/ppt/notesSlides/notesSlide13.xml" Id="Rf0d79b3c856d45a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ba70d45a5aa4b7e" /><Relationship Type="http://schemas.openxmlformats.org/officeDocument/2006/relationships/notesSlide" Target="/ppt/notesSlides/notesSlide14.xml" Id="Rffbf78accaf846d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c2b856ec2b44f64" /><Relationship Type="http://schemas.openxmlformats.org/officeDocument/2006/relationships/image" Target="/ppt/media/image8.png" Id="Rb0a26dd80b704d9d" /><Relationship Type="http://schemas.openxmlformats.org/officeDocument/2006/relationships/notesSlide" Target="/ppt/notesSlides/notesSlide15.xml" Id="Rbb9dc2bd714a4d6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1b1955d22a64671" /><Relationship Type="http://schemas.openxmlformats.org/officeDocument/2006/relationships/image" Target="/ppt/media/image9.png" Id="R68dfa5cc86df4c85" /><Relationship Type="http://schemas.openxmlformats.org/officeDocument/2006/relationships/notesSlide" Target="/ppt/notesSlides/notesSlide16.xml" Id="Rb478cb23157a4cc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57f95ff1be642f1" /><Relationship Type="http://schemas.openxmlformats.org/officeDocument/2006/relationships/notesSlide" Target="/ppt/notesSlides/notesSlide17.xml" Id="R43cfbc93e69b463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a383ccdb086148ae" /><Relationship Type="http://schemas.openxmlformats.org/officeDocument/2006/relationships/image" Target="/ppt/media/image10.png" Id="R65e1a5f207104d92" /><Relationship Type="http://schemas.openxmlformats.org/officeDocument/2006/relationships/notesSlide" Target="/ppt/notesSlides/notesSlide18.xml" Id="R7ac8cfdf1b2548e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86d0d5c5813d4893" /><Relationship Type="http://schemas.openxmlformats.org/officeDocument/2006/relationships/image" Target="/ppt/media/image11.png" Id="Rc8876275da9f4ef9" /><Relationship Type="http://schemas.openxmlformats.org/officeDocument/2006/relationships/notesSlide" Target="/ppt/notesSlides/notesSlide19.xml" Id="R1f77a2aa88774d4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7b7988eee5164ebf" /><Relationship Type="http://schemas.openxmlformats.org/officeDocument/2006/relationships/notesSlide" Target="/ppt/notesSlides/notesSlide20.xml" Id="R06a4fd50f0e34f2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a6e9f93d152046c2" /><Relationship Type="http://schemas.openxmlformats.org/officeDocument/2006/relationships/notesSlide" Target="/ppt/notesSlides/notesSlide21.xml" Id="R17c0c3a2c3cb491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4fb0fbeaef324174" /><Relationship Type="http://schemas.openxmlformats.org/officeDocument/2006/relationships/image" Target="/ppt/media/image12.png" Id="R7ba19b27a1434cac" /><Relationship Type="http://schemas.openxmlformats.org/officeDocument/2006/relationships/notesSlide" Target="/ppt/notesSlides/notesSlide22.xml" Id="Rb0da2dcda7ef488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e40fb70745af425e" /><Relationship Type="http://schemas.openxmlformats.org/officeDocument/2006/relationships/image" Target="/ppt/media/image13.png" Id="Raa85e9f4ee764966" /><Relationship Type="http://schemas.openxmlformats.org/officeDocument/2006/relationships/notesSlide" Target="/ppt/notesSlides/notesSlide23.xml" Id="Rf5fc57eb6e67469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847c6a8f40fb4171" /><Relationship Type="http://schemas.openxmlformats.org/officeDocument/2006/relationships/image" Target="/ppt/media/image14.png" Id="R9aa364558feb468c" /><Relationship Type="http://schemas.openxmlformats.org/officeDocument/2006/relationships/notesSlide" Target="/ppt/notesSlides/notesSlide24.xml" Id="R74536442e217473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0e2ab85a4c8949b8" /><Relationship Type="http://schemas.openxmlformats.org/officeDocument/2006/relationships/image" Target="/ppt/media/image15.png" Id="Rd2ad466cd0b841a1" /><Relationship Type="http://schemas.openxmlformats.org/officeDocument/2006/relationships/notesSlide" Target="/ppt/notesSlides/notesSlide25.xml" Id="R4d0a33c48e8c4b2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3f3d07c535bd4688" /><Relationship Type="http://schemas.openxmlformats.org/officeDocument/2006/relationships/notesSlide" Target="/ppt/notesSlides/notesSlide26.xml" Id="R7f75e952af5d493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0dd210e9c1334406" /><Relationship Type="http://schemas.openxmlformats.org/officeDocument/2006/relationships/notesSlide" Target="/ppt/notesSlides/notesSlide27.xml" Id="R7c3469ea968d4aa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896aa8257388464e" /><Relationship Type="http://schemas.openxmlformats.org/officeDocument/2006/relationships/notesSlide" Target="/ppt/notesSlides/notesSlide28.xml" Id="R73be2e6c6806405b" /></Relationships>
</file>

<file path=ppt/slides/slide1.xml><?xml version="1.0" encoding="utf-8"?>
<p:sld xmlns:p="http://schemas.openxmlformats.org/presentationml/2006/main">
  <p:cSld>
    <p:bg>
      <p:bgPr>
        <a:solidFill xmlns:a="http://schemas.openxmlformats.org/drawingml/2006/main">
          <a:srgbClr val="123A3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1948CA9-5B79-40F3-94CF-67D8C68E0CE4}"/>
              </a:ext>
            </a:extLst>
          </p:cNvPr>
          <p:cNvSpPr>
            <a:spLocks xmlns:a="http://schemas.openxmlformats.org/drawingml/2006/main" noGrp="1"/>
          </p:cNvSpPr>
          <p:nvPr/>
        </p:nvSpPr>
        <p:spPr>
          <a:xfrm xmlns:a="http://schemas.openxmlformats.org/drawingml/2006/main">
            <a:off x="685800" y="6191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950" b="1">
                <a:solidFill>
                  <a:srgbClr val="A9D6BF"/>
                </a:solidFill>
                <a:latin typeface="Aptos"/>
                <a:ea typeface="Aptos"/>
                <a:cs typeface="Aptos"/>
              </a:defRPr>
            </a:pPr>
            <a:r>
              <a:rPr sz="1950" b="1">
                <a:solidFill>
                  <a:srgbClr val="A9D6BF"/>
                </a:solidFill>
                <a:latin typeface="Aptos"/>
                <a:ea typeface="Aptos"/>
                <a:cs typeface="Aptos"/>
              </a:rPr>
              <a:t>AITrain</a:t>
            </a:r>
          </a:p>
        </p:txBody>
      </p:sp>
      <p:sp>
        <p:nvSpPr>
          <p:cNvPr id="2" name="">
            <a:extLst xmlns:a="http://schemas.openxmlformats.org/drawingml/2006/main">
              <a:ext uri="{FF2B5EF4-FFF2-40B4-BE49-F238E27FC236}">
                <a16:creationId xmlns:a16="http://schemas.microsoft.com/office/drawing/2014/main" id="{1B155E9A-4B7C-4AB7-B3C4-781D89D305F7}"/>
              </a:ext>
            </a:extLst>
          </p:cNvPr>
          <p:cNvSpPr>
            <a:spLocks xmlns:a="http://schemas.openxmlformats.org/drawingml/2006/main" noGrp="1"/>
          </p:cNvSpPr>
          <p:nvPr/>
        </p:nvSpPr>
        <p:spPr>
          <a:xfrm xmlns:a="http://schemas.openxmlformats.org/drawingml/2006/main">
            <a:off x="685800" y="1647825"/>
            <a:ext cx="108204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425" b="1">
                <a:solidFill>
                  <a:srgbClr val="FFFFFF"/>
                </a:solidFill>
                <a:latin typeface="Aptos"/>
                <a:ea typeface="Aptos"/>
                <a:cs typeface="Aptos"/>
              </a:defRPr>
            </a:pPr>
            <a:r>
              <a:rPr sz="4425" b="1">
                <a:solidFill>
                  <a:srgbClr val="FFFFFF"/>
                </a:solidFill>
                <a:latin typeface="Aptos"/>
                <a:ea typeface="Aptos"/>
                <a:cs typeface="Aptos"/>
              </a:rPr>
              <a:t>Livestock Management</a:t>
            </a:r>
          </a:p>
          <a:p xmlns:a="http://schemas.openxmlformats.org/drawingml/2006/main">
            <a:pPr>
              <a:defRPr sz="4425" b="1">
                <a:solidFill>
                  <a:srgbClr val="FFFFFF"/>
                </a:solidFill>
                <a:latin typeface="Aptos"/>
                <a:ea typeface="Aptos"/>
                <a:cs typeface="Aptos"/>
              </a:defRPr>
            </a:pPr>
            <a:r>
              <a:rPr sz="4425" b="1">
                <a:solidFill>
                  <a:srgbClr val="FFFFFF"/>
                </a:solidFill>
                <a:latin typeface="Aptos"/>
                <a:ea typeface="Aptos"/>
                <a:cs typeface="Aptos"/>
              </a:rPr>
              <a:t>with AI</a:t>
            </a:r>
          </a:p>
        </p:txBody>
      </p:sp>
      <p:sp>
        <p:nvSpPr>
          <p:cNvPr id="3" name="">
            <a:extLst xmlns:a="http://schemas.openxmlformats.org/drawingml/2006/main">
              <a:ext uri="{FF2B5EF4-FFF2-40B4-BE49-F238E27FC236}">
                <a16:creationId xmlns:a16="http://schemas.microsoft.com/office/drawing/2014/main" id="{0079CAC0-3980-4B62-8150-734E2078F6FB}"/>
              </a:ext>
            </a:extLst>
          </p:cNvPr>
          <p:cNvSpPr>
            <a:spLocks xmlns:a="http://schemas.openxmlformats.org/drawingml/2006/main" noGrp="1"/>
          </p:cNvSpPr>
          <p:nvPr/>
        </p:nvSpPr>
        <p:spPr>
          <a:xfrm xmlns:a="http://schemas.openxmlformats.org/drawingml/2006/main">
            <a:off x="723900" y="416242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FFFFFF"/>
                </a:solidFill>
                <a:latin typeface="Aptos"/>
                <a:ea typeface="Aptos"/>
                <a:cs typeface="Aptos"/>
              </a:defRPr>
            </a:pPr>
            <a:r>
              <a:rPr sz="2025" b="0">
                <a:solidFill>
                  <a:srgbClr val="FFFFFF"/>
                </a:solidFill>
                <a:latin typeface="Aptos"/>
                <a:ea typeface="Aptos"/>
                <a:cs typeface="Aptos"/>
              </a:rPr>
              <a:t>Animal monitoring, welfare and production decisions</a:t>
            </a:r>
          </a:p>
        </p:txBody>
      </p:sp>
      <p:sp>
        <p:nvSpPr>
          <p:cNvPr id="4" name="">
            <a:extLst xmlns:a="http://schemas.openxmlformats.org/drawingml/2006/main">
              <a:ext uri="{FF2B5EF4-FFF2-40B4-BE49-F238E27FC236}">
                <a16:creationId xmlns:a16="http://schemas.microsoft.com/office/drawing/2014/main" id="{25975677-9E28-45F1-A5DC-0FFEB2F5EDAC}"/>
              </a:ext>
            </a:extLst>
          </p:cNvPr>
          <p:cNvSpPr>
            <a:spLocks xmlns:a="http://schemas.openxmlformats.org/drawingml/2006/main" noGrp="1"/>
          </p:cNvSpPr>
          <p:nvPr/>
        </p:nvSpPr>
        <p:spPr>
          <a:xfrm xmlns:a="http://schemas.openxmlformats.org/drawingml/2006/main">
            <a:off x="723900" y="471487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CDE3DC"/>
                </a:solidFill>
                <a:latin typeface="Aptos"/>
                <a:ea typeface="Aptos"/>
                <a:cs typeface="Aptos"/>
              </a:defRPr>
            </a:pPr>
            <a:r>
              <a:rPr sz="2025" b="0">
                <a:solidFill>
                  <a:srgbClr val="CDE3DC"/>
                </a:solidFill>
                <a:latin typeface="Aptos"/>
                <a:ea typeface="Aptos"/>
                <a:cs typeface="Aptos"/>
              </a:rPr>
              <a:t>Assoc. Prof. Dr. Ovidiu Marian</a:t>
            </a:r>
          </a:p>
        </p:txBody>
      </p:sp>
      <p:sp>
        <p:nvSpPr>
          <p:cNvPr id="5" name="">
            <a:extLst xmlns:a="http://schemas.openxmlformats.org/drawingml/2006/main">
              <a:ext uri="{FF2B5EF4-FFF2-40B4-BE49-F238E27FC236}">
                <a16:creationId xmlns:a16="http://schemas.microsoft.com/office/drawing/2014/main" id="{53023293-4144-421A-AC6B-A24D9D972C64}"/>
              </a:ext>
            </a:extLst>
          </p:cNvPr>
          <p:cNvSpPr>
            <a:spLocks xmlns:a="http://schemas.openxmlformats.org/drawingml/2006/main" noGrp="1"/>
          </p:cNvSpPr>
          <p:nvPr/>
        </p:nvSpPr>
        <p:spPr>
          <a:xfrm xmlns:a="http://schemas.openxmlformats.org/drawingml/2006/main">
            <a:off x="723900" y="526732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CDE3DC"/>
                </a:solidFill>
                <a:latin typeface="Aptos"/>
                <a:ea typeface="Aptos"/>
                <a:cs typeface="Aptos"/>
              </a:defRPr>
            </a:pPr>
            <a:r>
              <a:rPr sz="2025" b="0">
                <a:solidFill>
                  <a:srgbClr val="CDE3DC"/>
                </a:solidFill>
                <a:latin typeface="Aptos"/>
                <a:ea typeface="Aptos"/>
                <a:cs typeface="Aptos"/>
              </a:rPr>
              <a:t>AITrain Erasmus+ project</a:t>
            </a:r>
          </a:p>
        </p:txBody>
      </p:sp>
      <p:sp>
        <p:nvSpPr>
          <p:cNvPr id="6" name="">
            <a:extLst xmlns:a="http://schemas.openxmlformats.org/drawingml/2006/main">
              <a:ext uri="{FF2B5EF4-FFF2-40B4-BE49-F238E27FC236}">
                <a16:creationId xmlns:a16="http://schemas.microsoft.com/office/drawing/2014/main" id="{2C728CC4-CBA4-4D89-81DB-764F6B8B18F3}"/>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A9D6BF"/>
                </a:solidFill>
                <a:latin typeface="Aptos"/>
                <a:ea typeface="Aptos"/>
                <a:cs typeface="Aptos"/>
              </a:defRPr>
            </a:pPr>
            <a:r>
              <a:rPr sz="1275" b="0">
                <a:solidFill>
                  <a:srgbClr val="A9D6BF"/>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3F0B90E3-482C-461E-BF3B-FF1C1FF08DF8}"/>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A9D6BF"/>
                </a:solidFill>
                <a:latin typeface="Aptos"/>
                <a:ea typeface="Aptos"/>
                <a:cs typeface="Aptos"/>
              </a:defRPr>
            </a:pPr>
            <a:r>
              <a:rPr sz="1350" b="0">
                <a:solidFill>
                  <a:srgbClr val="A9D6BF"/>
                </a:solidFill>
                <a:latin typeface="Aptos"/>
                <a:ea typeface="Aptos"/>
                <a:cs typeface="Aptos"/>
              </a:rPr>
              <a:t>01</a:t>
            </a:r>
          </a:p>
        </p:txBody>
      </p:sp>
    </p:spTree>
    <p:extLst>
      <p:ext uri="{BB962C8B-B14F-4D97-AF65-F5344CB8AC3E}">
        <p14:creationId xmlns:p14="http://schemas.microsoft.com/office/powerpoint/2010/main" val="1005721348"/>
      </p:ext>
    </p:extLst>
  </p:cSld>
</p:sld>
</file>

<file path=ppt/slides/slide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018386D-2354-4614-9A1A-C872C957147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Learning outcomes</a:t>
            </a:r>
          </a:p>
        </p:txBody>
      </p:sp>
      <p:sp>
        <p:nvSpPr>
          <p:cNvPr id="2" name="">
            <a:extLst xmlns:a="http://schemas.openxmlformats.org/drawingml/2006/main">
              <a:ext uri="{FF2B5EF4-FFF2-40B4-BE49-F238E27FC236}">
                <a16:creationId xmlns:a16="http://schemas.microsoft.com/office/drawing/2014/main" id="{7A97AF94-C87F-4B74-A811-0EE4F7951A82}"/>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Describe the main livestock systems and their data needs.</a:t>
            </a:r>
          </a:p>
        </p:txBody>
      </p:sp>
      <p:sp>
        <p:nvSpPr>
          <p:cNvPr id="3" name="">
            <a:extLst xmlns:a="http://schemas.openxmlformats.org/drawingml/2006/main">
              <a:ext uri="{FF2B5EF4-FFF2-40B4-BE49-F238E27FC236}">
                <a16:creationId xmlns:a16="http://schemas.microsoft.com/office/drawing/2014/main" id="{BC564D51-CCCD-491E-85C6-C8124CB249F9}"/>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Identify technologies for individual animal monitoring.</a:t>
            </a:r>
          </a:p>
        </p:txBody>
      </p:sp>
      <p:sp>
        <p:nvSpPr>
          <p:cNvPr id="4" name="">
            <a:extLst xmlns:a="http://schemas.openxmlformats.org/drawingml/2006/main">
              <a:ext uri="{FF2B5EF4-FFF2-40B4-BE49-F238E27FC236}">
                <a16:creationId xmlns:a16="http://schemas.microsoft.com/office/drawing/2014/main" id="{4A75B726-94E8-48A8-9853-70CA0DFFFAE9}"/>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Explain AI support for health, feeding and reproduction.</a:t>
            </a:r>
          </a:p>
        </p:txBody>
      </p:sp>
      <p:sp>
        <p:nvSpPr>
          <p:cNvPr id="5" name="">
            <a:extLst xmlns:a="http://schemas.openxmlformats.org/drawingml/2006/main">
              <a:ext uri="{FF2B5EF4-FFF2-40B4-BE49-F238E27FC236}">
                <a16:creationId xmlns:a16="http://schemas.microsoft.com/office/drawing/2014/main" id="{119ABDC8-4B37-4AA9-9892-986DF4AAC537}"/>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Interpret alerts and plan appropriate checks.</a:t>
            </a:r>
          </a:p>
        </p:txBody>
      </p:sp>
      <p:sp>
        <p:nvSpPr>
          <p:cNvPr id="6" name="">
            <a:extLst xmlns:a="http://schemas.openxmlformats.org/drawingml/2006/main">
              <a:ext uri="{FF2B5EF4-FFF2-40B4-BE49-F238E27FC236}">
                <a16:creationId xmlns:a16="http://schemas.microsoft.com/office/drawing/2014/main" id="{3A4C5A55-C999-4997-934D-140C0DFE350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4E112D98-B994-4BBB-9DB3-E4B40F70CEB7}"/>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02</a:t>
            </a:r>
          </a:p>
        </p:txBody>
      </p:sp>
    </p:spTree>
    <p:extLst>
      <p:ext uri="{BB962C8B-B14F-4D97-AF65-F5344CB8AC3E}">
        <p14:creationId xmlns:p14="http://schemas.microsoft.com/office/powerpoint/2010/main" val="518885044"/>
      </p:ext>
    </p:extLst>
  </p:cSld>
</p:sld>
</file>

<file path=ppt/slides/slide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31AE9E4-C141-41C1-941A-C55D0B09598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Livestock farming as a biological system</a:t>
            </a:r>
          </a:p>
        </p:txBody>
      </p:sp>
      <p:sp>
        <p:nvSpPr>
          <p:cNvPr id="2" name="">
            <a:extLst xmlns:a="http://schemas.openxmlformats.org/drawingml/2006/main">
              <a:ext uri="{FF2B5EF4-FFF2-40B4-BE49-F238E27FC236}">
                <a16:creationId xmlns:a16="http://schemas.microsoft.com/office/drawing/2014/main" id="{489E3E69-DEDA-4677-A3E6-C36D742179BE}"/>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Animals convert feed into products and growth.</a:t>
            </a:r>
          </a:p>
        </p:txBody>
      </p:sp>
      <p:sp>
        <p:nvSpPr>
          <p:cNvPr id="3" name="">
            <a:extLst xmlns:a="http://schemas.openxmlformats.org/drawingml/2006/main">
              <a:ext uri="{FF2B5EF4-FFF2-40B4-BE49-F238E27FC236}">
                <a16:creationId xmlns:a16="http://schemas.microsoft.com/office/drawing/2014/main" id="{E3FE4765-87DF-4813-BE13-4FF896DF6C3A}"/>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Health and welfare influence biological performance.</a:t>
            </a:r>
          </a:p>
        </p:txBody>
      </p:sp>
      <p:sp>
        <p:nvSpPr>
          <p:cNvPr id="4" name="">
            <a:extLst xmlns:a="http://schemas.openxmlformats.org/drawingml/2006/main">
              <a:ext uri="{FF2B5EF4-FFF2-40B4-BE49-F238E27FC236}">
                <a16:creationId xmlns:a16="http://schemas.microsoft.com/office/drawing/2014/main" id="{5996EBE3-B62E-476A-B1BC-B2D3C62222CF}"/>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Housing and environmental conditions affect daily behaviour.</a:t>
            </a:r>
          </a:p>
        </p:txBody>
      </p:sp>
      <p:sp>
        <p:nvSpPr>
          <p:cNvPr id="5" name="">
            <a:extLst xmlns:a="http://schemas.openxmlformats.org/drawingml/2006/main">
              <a:ext uri="{FF2B5EF4-FFF2-40B4-BE49-F238E27FC236}">
                <a16:creationId xmlns:a16="http://schemas.microsoft.com/office/drawing/2014/main" id="{18D79F89-FD0F-4352-AAA4-CC5E56F03E99}"/>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Management must account for species and production stage.</a:t>
            </a:r>
          </a:p>
        </p:txBody>
      </p:sp>
      <p:sp>
        <p:nvSpPr>
          <p:cNvPr id="6" name="">
            <a:extLst xmlns:a="http://schemas.openxmlformats.org/drawingml/2006/main">
              <a:ext uri="{FF2B5EF4-FFF2-40B4-BE49-F238E27FC236}">
                <a16:creationId xmlns:a16="http://schemas.microsoft.com/office/drawing/2014/main" id="{1AD3CD03-E698-49F5-88DA-B6EE3B745BD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D7579FD1-63CE-458C-96C2-77CA4B9D9588}"/>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03</a:t>
            </a:r>
          </a:p>
        </p:txBody>
      </p:sp>
    </p:spTree>
    <p:extLst>
      <p:ext uri="{BB962C8B-B14F-4D97-AF65-F5344CB8AC3E}">
        <p14:creationId xmlns:p14="http://schemas.microsoft.com/office/powerpoint/2010/main" val="720144927"/>
      </p:ext>
    </p:extLst>
  </p:cSld>
</p:sld>
</file>

<file path=ppt/slides/slide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BA59EAF-5DE4-4E73-ADD0-1C836807929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Production systems and species</a:t>
            </a:r>
          </a:p>
        </p:txBody>
      </p:sp>
      <p:sp>
        <p:nvSpPr>
          <p:cNvPr id="2" name="">
            <a:extLst xmlns:a="http://schemas.openxmlformats.org/drawingml/2006/main">
              <a:ext uri="{FF2B5EF4-FFF2-40B4-BE49-F238E27FC236}">
                <a16:creationId xmlns:a16="http://schemas.microsoft.com/office/drawing/2014/main" id="{17C0810D-BEA6-485E-B4A3-CDC6FA85BC3B}"/>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Dairy systems monitor milk output and reproductive performance.</a:t>
            </a:r>
          </a:p>
        </p:txBody>
      </p:sp>
      <p:sp>
        <p:nvSpPr>
          <p:cNvPr id="3" name="">
            <a:extLst xmlns:a="http://schemas.openxmlformats.org/drawingml/2006/main">
              <a:ext uri="{FF2B5EF4-FFF2-40B4-BE49-F238E27FC236}">
                <a16:creationId xmlns:a16="http://schemas.microsoft.com/office/drawing/2014/main" id="{C2BF58C0-353D-49FB-B712-4912A258CACE}"/>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Meat systems follow body weight and growth.</a:t>
            </a:r>
          </a:p>
        </p:txBody>
      </p:sp>
      <p:sp>
        <p:nvSpPr>
          <p:cNvPr id="4" name="">
            <a:extLst xmlns:a="http://schemas.openxmlformats.org/drawingml/2006/main">
              <a:ext uri="{FF2B5EF4-FFF2-40B4-BE49-F238E27FC236}">
                <a16:creationId xmlns:a16="http://schemas.microsoft.com/office/drawing/2014/main" id="{7EFEDDA8-CA60-4CC5-A34B-D2FCBAA6236C}"/>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Poultry systems monitor flock conditions and production.</a:t>
            </a:r>
          </a:p>
        </p:txBody>
      </p:sp>
      <p:sp>
        <p:nvSpPr>
          <p:cNvPr id="5" name="">
            <a:extLst xmlns:a="http://schemas.openxmlformats.org/drawingml/2006/main">
              <a:ext uri="{FF2B5EF4-FFF2-40B4-BE49-F238E27FC236}">
                <a16:creationId xmlns:a16="http://schemas.microsoft.com/office/drawing/2014/main" id="{EA1EA9BB-7DBB-4336-A717-5A84340B8384}"/>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Grazing systems also need spatial and pasture information.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c9c3130ed3e453f"/>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82CDC22-55E0-4FA0-B1D8-BD391233253D}"/>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4F69E219-B651-44A1-94B4-0CD62902C691}"/>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04</a:t>
            </a:r>
          </a:p>
        </p:txBody>
      </p:sp>
      <p:sp>
        <p:nvSpPr>
          <p:cNvPr id="9" name="">
            <a:extLst xmlns:a="http://schemas.openxmlformats.org/drawingml/2006/main">
              <a:ext uri="{FF2B5EF4-FFF2-40B4-BE49-F238E27FC236}">
                <a16:creationId xmlns:a16="http://schemas.microsoft.com/office/drawing/2014/main" id="{EFC82219-7D5C-412D-ABB2-CE00F18F0CDB}"/>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119283948"/>
      </p:ext>
    </p:extLst>
  </p:cSld>
</p:sld>
</file>

<file path=ppt/slides/slide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EA4586D-21B2-4ED7-94D4-71F68BE084D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Precision Livestock Farming</a:t>
            </a:r>
          </a:p>
        </p:txBody>
      </p:sp>
      <p:sp>
        <p:nvSpPr>
          <p:cNvPr id="2" name="">
            <a:extLst xmlns:a="http://schemas.openxmlformats.org/drawingml/2006/main">
              <a:ext uri="{FF2B5EF4-FFF2-40B4-BE49-F238E27FC236}">
                <a16:creationId xmlns:a16="http://schemas.microsoft.com/office/drawing/2014/main" id="{B8BB572F-CAD1-41B8-9788-B7B333FA16AD}"/>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Continuous monitoring records animals and their environment.</a:t>
            </a:r>
          </a:p>
        </p:txBody>
      </p:sp>
      <p:sp>
        <p:nvSpPr>
          <p:cNvPr id="3" name="">
            <a:extLst xmlns:a="http://schemas.openxmlformats.org/drawingml/2006/main">
              <a:ext uri="{FF2B5EF4-FFF2-40B4-BE49-F238E27FC236}">
                <a16:creationId xmlns:a16="http://schemas.microsoft.com/office/drawing/2014/main" id="{4FB47C1B-4535-41F4-A1B8-1F6E160E5657}"/>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Individual records reveal changes hidden by group averages.</a:t>
            </a:r>
          </a:p>
        </p:txBody>
      </p:sp>
      <p:sp>
        <p:nvSpPr>
          <p:cNvPr id="4" name="">
            <a:extLst xmlns:a="http://schemas.openxmlformats.org/drawingml/2006/main">
              <a:ext uri="{FF2B5EF4-FFF2-40B4-BE49-F238E27FC236}">
                <a16:creationId xmlns:a16="http://schemas.microsoft.com/office/drawing/2014/main" id="{191C31E0-B860-454B-8D71-5AA24329442B}"/>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Digital systems connect measurements with management tasks.</a:t>
            </a:r>
          </a:p>
        </p:txBody>
      </p:sp>
      <p:sp>
        <p:nvSpPr>
          <p:cNvPr id="5" name="">
            <a:extLst xmlns:a="http://schemas.openxmlformats.org/drawingml/2006/main">
              <a:ext uri="{FF2B5EF4-FFF2-40B4-BE49-F238E27FC236}">
                <a16:creationId xmlns:a16="http://schemas.microsoft.com/office/drawing/2014/main" id="{508C1FF9-7F31-4CEB-AEAD-08543451CD85}"/>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AI adds classification, prediction and anomaly detection.</a:t>
            </a:r>
          </a:p>
        </p:txBody>
      </p:sp>
      <p:sp>
        <p:nvSpPr>
          <p:cNvPr id="6" name="">
            <a:extLst xmlns:a="http://schemas.openxmlformats.org/drawingml/2006/main">
              <a:ext uri="{FF2B5EF4-FFF2-40B4-BE49-F238E27FC236}">
                <a16:creationId xmlns:a16="http://schemas.microsoft.com/office/drawing/2014/main" id="{B77C8483-23DC-407F-BF39-8C1A1FBDBBA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6EFAB5BD-9788-4047-B4FE-D304B284AB3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05</a:t>
            </a:r>
          </a:p>
        </p:txBody>
      </p:sp>
    </p:spTree>
    <p:extLst>
      <p:ext uri="{BB962C8B-B14F-4D97-AF65-F5344CB8AC3E}">
        <p14:creationId xmlns:p14="http://schemas.microsoft.com/office/powerpoint/2010/main" val="1964699449"/>
      </p:ext>
    </p:extLst>
  </p:cSld>
</p:sld>
</file>

<file path=ppt/slides/slide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14F88F4-2C0A-4772-A9BA-583A7F3F9036}"/>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Animal identification</a:t>
            </a:r>
          </a:p>
        </p:txBody>
      </p:sp>
      <p:sp>
        <p:nvSpPr>
          <p:cNvPr id="2" name="">
            <a:extLst xmlns:a="http://schemas.openxmlformats.org/drawingml/2006/main">
              <a:ext uri="{FF2B5EF4-FFF2-40B4-BE49-F238E27FC236}">
                <a16:creationId xmlns:a16="http://schemas.microsoft.com/office/drawing/2014/main" id="{316892AE-4B75-42E2-9152-9C74DF12420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RFID tags associate records with individual animals.</a:t>
            </a:r>
          </a:p>
        </p:txBody>
      </p:sp>
      <p:sp>
        <p:nvSpPr>
          <p:cNvPr id="3" name="">
            <a:extLst xmlns:a="http://schemas.openxmlformats.org/drawingml/2006/main">
              <a:ext uri="{FF2B5EF4-FFF2-40B4-BE49-F238E27FC236}">
                <a16:creationId xmlns:a16="http://schemas.microsoft.com/office/drawing/2014/main" id="{8654EE46-62CE-4995-8092-27DAC08132C0}"/>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Readers capture identity at feeding or handling points.</a:t>
            </a:r>
          </a:p>
        </p:txBody>
      </p:sp>
      <p:sp>
        <p:nvSpPr>
          <p:cNvPr id="4" name="">
            <a:extLst xmlns:a="http://schemas.openxmlformats.org/drawingml/2006/main">
              <a:ext uri="{FF2B5EF4-FFF2-40B4-BE49-F238E27FC236}">
                <a16:creationId xmlns:a16="http://schemas.microsoft.com/office/drawing/2014/main" id="{3779DDC5-4B00-4408-A06D-F92FF5435681}"/>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Cameras can support visual identification.</a:t>
            </a:r>
          </a:p>
        </p:txBody>
      </p:sp>
      <p:sp>
        <p:nvSpPr>
          <p:cNvPr id="5" name="">
            <a:extLst xmlns:a="http://schemas.openxmlformats.org/drawingml/2006/main">
              <a:ext uri="{FF2B5EF4-FFF2-40B4-BE49-F238E27FC236}">
                <a16:creationId xmlns:a16="http://schemas.microsoft.com/office/drawing/2014/main" id="{DA5ABB5C-3AB5-4C99-B7E3-6FF69EE2FD86}"/>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Reliable identity prevents records from mixing between animals.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b76d026ef024697"/>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9791E71-E310-4D5E-82ED-A8E2BF6AAB61}"/>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6EC0E53A-846A-4B33-B89B-BAE7A92CEFF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06</a:t>
            </a:r>
          </a:p>
        </p:txBody>
      </p:sp>
    </p:spTree>
    <p:extLst>
      <p:ext uri="{BB962C8B-B14F-4D97-AF65-F5344CB8AC3E}">
        <p14:creationId xmlns:p14="http://schemas.microsoft.com/office/powerpoint/2010/main" val="40774507"/>
      </p:ext>
    </p:extLst>
  </p:cSld>
</p:sld>
</file>

<file path=ppt/slides/slide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741F4CF-C9DE-41D5-8E26-54C60C7A240B}"/>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Wearable sensors</a:t>
            </a:r>
          </a:p>
        </p:txBody>
      </p:sp>
      <p:sp>
        <p:nvSpPr>
          <p:cNvPr id="2" name="">
            <a:extLst xmlns:a="http://schemas.openxmlformats.org/drawingml/2006/main">
              <a:ext uri="{FF2B5EF4-FFF2-40B4-BE49-F238E27FC236}">
                <a16:creationId xmlns:a16="http://schemas.microsoft.com/office/drawing/2014/main" id="{2782C45E-470E-479C-BFF5-1DAB8FB59AD7}"/>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Accelerometers measure changes in movement.</a:t>
            </a:r>
          </a:p>
        </p:txBody>
      </p:sp>
      <p:sp>
        <p:nvSpPr>
          <p:cNvPr id="3" name="">
            <a:extLst xmlns:a="http://schemas.openxmlformats.org/drawingml/2006/main">
              <a:ext uri="{FF2B5EF4-FFF2-40B4-BE49-F238E27FC236}">
                <a16:creationId xmlns:a16="http://schemas.microsoft.com/office/drawing/2014/main" id="{1F0FD90C-FFD0-4431-8F9C-EDD84834C52D}"/>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Collars, ear tags and leg bands support monitoring.</a:t>
            </a:r>
          </a:p>
        </p:txBody>
      </p:sp>
      <p:sp>
        <p:nvSpPr>
          <p:cNvPr id="4" name="">
            <a:extLst xmlns:a="http://schemas.openxmlformats.org/drawingml/2006/main">
              <a:ext uri="{FF2B5EF4-FFF2-40B4-BE49-F238E27FC236}">
                <a16:creationId xmlns:a16="http://schemas.microsoft.com/office/drawing/2014/main" id="{C7AA0B8A-0EFD-4041-89E7-98FAEF0FDD9C}"/>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Some systems estimate activity or rumination patterns.</a:t>
            </a:r>
          </a:p>
        </p:txBody>
      </p:sp>
      <p:sp>
        <p:nvSpPr>
          <p:cNvPr id="5" name="">
            <a:extLst xmlns:a="http://schemas.openxmlformats.org/drawingml/2006/main">
              <a:ext uri="{FF2B5EF4-FFF2-40B4-BE49-F238E27FC236}">
                <a16:creationId xmlns:a16="http://schemas.microsoft.com/office/drawing/2014/main" id="{2A685120-786D-40E5-AEF4-8FE45D2AF57B}"/>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Attachment, position and maintenance affect measurement quality.</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4131a0715fc4964"/>
          <a:stretch xmlns:a="http://schemas.openxmlformats.org/drawingml/2006/main"/>
        </p:blipFill>
        <p:spPr>
          <a:xfrm xmlns:a="http://schemas.openxmlformats.org/drawingml/2006/main">
            <a:off x="6200775" y="1817933"/>
            <a:ext cx="5305425" cy="4003184"/>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9271461-3189-4772-9DCC-337700D8CBBF}"/>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D28C18DA-72EB-4995-8809-ECB4C46807F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07</a:t>
            </a:r>
          </a:p>
        </p:txBody>
      </p:sp>
    </p:spTree>
    <p:extLst>
      <p:ext uri="{BB962C8B-B14F-4D97-AF65-F5344CB8AC3E}">
        <p14:creationId xmlns:p14="http://schemas.microsoft.com/office/powerpoint/2010/main" val="155602684"/>
      </p:ext>
    </p:extLst>
  </p:cSld>
</p:sld>
</file>

<file path=ppt/slides/slide8.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2F55C53-FA61-48AF-A8A6-E3AAA0A9C449}"/>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Cameras, depth sensors and microphones</a:t>
            </a:r>
          </a:p>
        </p:txBody>
      </p:sp>
      <p:sp>
        <p:nvSpPr>
          <p:cNvPr id="2" name="">
            <a:extLst xmlns:a="http://schemas.openxmlformats.org/drawingml/2006/main">
              <a:ext uri="{FF2B5EF4-FFF2-40B4-BE49-F238E27FC236}">
                <a16:creationId xmlns:a16="http://schemas.microsoft.com/office/drawing/2014/main" id="{199C961E-97AD-4D62-9734-D707D5F4CC4D}"/>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RGB cameras record visible posture and behaviour.</a:t>
            </a:r>
          </a:p>
        </p:txBody>
      </p:sp>
      <p:sp>
        <p:nvSpPr>
          <p:cNvPr id="3" name="">
            <a:extLst xmlns:a="http://schemas.openxmlformats.org/drawingml/2006/main">
              <a:ext uri="{FF2B5EF4-FFF2-40B4-BE49-F238E27FC236}">
                <a16:creationId xmlns:a16="http://schemas.microsoft.com/office/drawing/2014/main" id="{88808F44-C901-4BB1-84DE-D928F8360DB9}"/>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Depth cameras support body-shape measurements.</a:t>
            </a:r>
          </a:p>
        </p:txBody>
      </p:sp>
      <p:sp>
        <p:nvSpPr>
          <p:cNvPr id="4" name="">
            <a:extLst xmlns:a="http://schemas.openxmlformats.org/drawingml/2006/main">
              <a:ext uri="{FF2B5EF4-FFF2-40B4-BE49-F238E27FC236}">
                <a16:creationId xmlns:a16="http://schemas.microsoft.com/office/drawing/2014/main" id="{B608753C-8774-4577-AC65-46AA30FBEC66}"/>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Thermal imaging records surface-temperature patterns.</a:t>
            </a:r>
          </a:p>
        </p:txBody>
      </p:sp>
      <p:sp>
        <p:nvSpPr>
          <p:cNvPr id="5" name="">
            <a:extLst xmlns:a="http://schemas.openxmlformats.org/drawingml/2006/main">
              <a:ext uri="{FF2B5EF4-FFF2-40B4-BE49-F238E27FC236}">
                <a16:creationId xmlns:a16="http://schemas.microsoft.com/office/drawing/2014/main" id="{18C7BA7B-F01A-4186-8B23-C279A952F6A3}"/>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Microphones capture vocalisations and respiratory sounds.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e9a4ca59ffa48bf"/>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8D850CA-308D-4EFB-8020-25ED763C52A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FBCB398C-485D-478D-9D2D-70C75093C2D3}"/>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08</a:t>
            </a:r>
          </a:p>
        </p:txBody>
      </p:sp>
      <p:sp>
        <p:nvSpPr>
          <p:cNvPr id="9" name="">
            <a:extLst xmlns:a="http://schemas.openxmlformats.org/drawingml/2006/main">
              <a:ext uri="{FF2B5EF4-FFF2-40B4-BE49-F238E27FC236}">
                <a16:creationId xmlns:a16="http://schemas.microsoft.com/office/drawing/2014/main" id="{1FFD5DFB-5E38-4311-8E22-51BCE95FB85C}"/>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684975069"/>
      </p:ext>
    </p:extLst>
  </p:cSld>
</p:sld>
</file>

<file path=ppt/slides/slide9.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6CBD631-D368-47D9-A3A3-EFBA90D9870E}"/>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Production and environmental measurements</a:t>
            </a:r>
          </a:p>
        </p:txBody>
      </p:sp>
      <p:sp>
        <p:nvSpPr>
          <p:cNvPr id="2" name="">
            <a:extLst xmlns:a="http://schemas.openxmlformats.org/drawingml/2006/main">
              <a:ext uri="{FF2B5EF4-FFF2-40B4-BE49-F238E27FC236}">
                <a16:creationId xmlns:a16="http://schemas.microsoft.com/office/drawing/2014/main" id="{2A1B1852-D9F9-48EE-9BE5-44CE9A92283B}"/>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Milk meters record individual production.</a:t>
            </a:r>
          </a:p>
        </p:txBody>
      </p:sp>
      <p:sp>
        <p:nvSpPr>
          <p:cNvPr id="3" name="">
            <a:extLst xmlns:a="http://schemas.openxmlformats.org/drawingml/2006/main">
              <a:ext uri="{FF2B5EF4-FFF2-40B4-BE49-F238E27FC236}">
                <a16:creationId xmlns:a16="http://schemas.microsoft.com/office/drawing/2014/main" id="{B1546CC1-4F07-45CE-A528-A3A2B097BDC0}"/>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Weighing systems track body mass over time.</a:t>
            </a:r>
          </a:p>
        </p:txBody>
      </p:sp>
      <p:sp>
        <p:nvSpPr>
          <p:cNvPr id="4" name="">
            <a:extLst xmlns:a="http://schemas.openxmlformats.org/drawingml/2006/main">
              <a:ext uri="{FF2B5EF4-FFF2-40B4-BE49-F238E27FC236}">
                <a16:creationId xmlns:a16="http://schemas.microsoft.com/office/drawing/2014/main" id="{D1B96C39-BD10-4238-8E43-7F96CDF9CB49}"/>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Feed and water records describe resource intake.</a:t>
            </a:r>
          </a:p>
        </p:txBody>
      </p:sp>
      <p:sp>
        <p:nvSpPr>
          <p:cNvPr id="5" name="">
            <a:extLst xmlns:a="http://schemas.openxmlformats.org/drawingml/2006/main">
              <a:ext uri="{FF2B5EF4-FFF2-40B4-BE49-F238E27FC236}">
                <a16:creationId xmlns:a16="http://schemas.microsoft.com/office/drawing/2014/main" id="{D51BE921-FE37-4A4F-8800-E18FC8EC17FE}"/>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Temperature and humidity sensors describe housing conditions.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fcb02845681c4d5f"/>
          <a:stretch xmlns:a="http://schemas.openxmlformats.org/drawingml/2006/main"/>
        </p:blipFill>
        <p:spPr>
          <a:xfrm xmlns:a="http://schemas.openxmlformats.org/drawingml/2006/main">
            <a:off x="7138988" y="1762125"/>
            <a:ext cx="34290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49A44C5-4285-4B58-986F-2D648D91D903}"/>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1E24AD3B-778E-4ECE-B561-3C673EFCE2D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09</a:t>
            </a:r>
          </a:p>
        </p:txBody>
      </p:sp>
    </p:spTree>
    <p:extLst>
      <p:ext uri="{BB962C8B-B14F-4D97-AF65-F5344CB8AC3E}">
        <p14:creationId xmlns:p14="http://schemas.microsoft.com/office/powerpoint/2010/main" val="1886975801"/>
      </p:ext>
    </p:extLst>
  </p:cSld>
</p:sld>
</file>

<file path=ppt/slides/slide10.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21992F0-5F40-4D11-B114-3EB74660ED4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Data organisation and quality</a:t>
            </a:r>
          </a:p>
        </p:txBody>
      </p:sp>
      <p:sp>
        <p:nvSpPr>
          <p:cNvPr id="2" name="">
            <a:extLst xmlns:a="http://schemas.openxmlformats.org/drawingml/2006/main">
              <a:ext uri="{FF2B5EF4-FFF2-40B4-BE49-F238E27FC236}">
                <a16:creationId xmlns:a16="http://schemas.microsoft.com/office/drawing/2014/main" id="{A2C174F3-2456-4FB5-8494-90F7827F7A44}"/>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Every observation needs identity, time and units.</a:t>
            </a:r>
          </a:p>
        </p:txBody>
      </p:sp>
      <p:sp>
        <p:nvSpPr>
          <p:cNvPr id="3" name="">
            <a:extLst xmlns:a="http://schemas.openxmlformats.org/drawingml/2006/main">
              <a:ext uri="{FF2B5EF4-FFF2-40B4-BE49-F238E27FC236}">
                <a16:creationId xmlns:a16="http://schemas.microsoft.com/office/drawing/2014/main" id="{43ECEB24-5C2A-47AE-B719-193837A9478A}"/>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Missing records can conceal a change in behaviour.</a:t>
            </a:r>
          </a:p>
        </p:txBody>
      </p:sp>
      <p:sp>
        <p:nvSpPr>
          <p:cNvPr id="4" name="">
            <a:extLst xmlns:a="http://schemas.openxmlformats.org/drawingml/2006/main">
              <a:ext uri="{FF2B5EF4-FFF2-40B4-BE49-F238E27FC236}">
                <a16:creationId xmlns:a16="http://schemas.microsoft.com/office/drawing/2014/main" id="{F5BFB9C3-D305-42D2-800F-7CF3662F68BC}"/>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Sensor drift can resemble biological change.</a:t>
            </a:r>
          </a:p>
        </p:txBody>
      </p:sp>
      <p:sp>
        <p:nvSpPr>
          <p:cNvPr id="5" name="">
            <a:extLst xmlns:a="http://schemas.openxmlformats.org/drawingml/2006/main">
              <a:ext uri="{FF2B5EF4-FFF2-40B4-BE49-F238E27FC236}">
                <a16:creationId xmlns:a16="http://schemas.microsoft.com/office/drawing/2014/main" id="{052471CE-65AC-43CF-9170-A6C5FBD4F91D}"/>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Routine checks distinguish technical faults from animal events.</a:t>
            </a:r>
          </a:p>
        </p:txBody>
      </p:sp>
      <p:sp>
        <p:nvSpPr>
          <p:cNvPr id="6" name="">
            <a:extLst xmlns:a="http://schemas.openxmlformats.org/drawingml/2006/main">
              <a:ext uri="{FF2B5EF4-FFF2-40B4-BE49-F238E27FC236}">
                <a16:creationId xmlns:a16="http://schemas.microsoft.com/office/drawing/2014/main" id="{44F8173C-F519-4372-AAE4-4450BEE405B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28E55A33-E0B2-4F24-B288-B1585F74108F}"/>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10</a:t>
            </a:r>
          </a:p>
        </p:txBody>
      </p:sp>
    </p:spTree>
    <p:extLst>
      <p:ext uri="{BB962C8B-B14F-4D97-AF65-F5344CB8AC3E}">
        <p14:creationId xmlns:p14="http://schemas.microsoft.com/office/powerpoint/2010/main" val="1482210711"/>
      </p:ext>
    </p:extLst>
  </p:cSld>
</p:sld>
</file>

<file path=ppt/slides/slide11.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9F4934E-E310-46CF-953E-A26DA812EE51}"/>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The AI monitoring workflow</a:t>
            </a:r>
          </a:p>
        </p:txBody>
      </p:sp>
      <p:sp>
        <p:nvSpPr>
          <p:cNvPr id="2" name="">
            <a:extLst xmlns:a="http://schemas.openxmlformats.org/drawingml/2006/main">
              <a:ext uri="{FF2B5EF4-FFF2-40B4-BE49-F238E27FC236}">
                <a16:creationId xmlns:a16="http://schemas.microsoft.com/office/drawing/2014/main" id="{81E18371-8D86-430D-AF12-ECE497E93095}"/>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Measurements describe the animal and its environment.</a:t>
            </a:r>
          </a:p>
        </p:txBody>
      </p:sp>
      <p:sp>
        <p:nvSpPr>
          <p:cNvPr id="3" name="">
            <a:extLst xmlns:a="http://schemas.openxmlformats.org/drawingml/2006/main">
              <a:ext uri="{FF2B5EF4-FFF2-40B4-BE49-F238E27FC236}">
                <a16:creationId xmlns:a16="http://schemas.microsoft.com/office/drawing/2014/main" id="{F1972263-B7F8-4252-85B2-83DC4F6F5040}"/>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Processing converts raw signals into useful features.</a:t>
            </a:r>
          </a:p>
        </p:txBody>
      </p:sp>
      <p:sp>
        <p:nvSpPr>
          <p:cNvPr id="4" name="">
            <a:extLst xmlns:a="http://schemas.openxmlformats.org/drawingml/2006/main">
              <a:ext uri="{FF2B5EF4-FFF2-40B4-BE49-F238E27FC236}">
                <a16:creationId xmlns:a16="http://schemas.microsoft.com/office/drawing/2014/main" id="{157CBE7A-BBC0-45C6-9CE2-C5F277DBBBD9}"/>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Models estimate behaviour, risk or expected performance.</a:t>
            </a:r>
          </a:p>
        </p:txBody>
      </p:sp>
      <p:sp>
        <p:nvSpPr>
          <p:cNvPr id="5" name="">
            <a:extLst xmlns:a="http://schemas.openxmlformats.org/drawingml/2006/main">
              <a:ext uri="{FF2B5EF4-FFF2-40B4-BE49-F238E27FC236}">
                <a16:creationId xmlns:a16="http://schemas.microsoft.com/office/drawing/2014/main" id="{663F8D49-7BE0-409F-8CA6-38426D931E92}"/>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Alerts direct staff to animals that require attention.</a:t>
            </a:r>
          </a:p>
        </p:txBody>
      </p:sp>
      <p:sp>
        <p:nvSpPr>
          <p:cNvPr id="6" name="">
            <a:extLst xmlns:a="http://schemas.openxmlformats.org/drawingml/2006/main">
              <a:ext uri="{FF2B5EF4-FFF2-40B4-BE49-F238E27FC236}">
                <a16:creationId xmlns:a16="http://schemas.microsoft.com/office/drawing/2014/main" id="{87530579-9D42-4C67-AD27-A78C8CD872B5}"/>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454630C7-6994-43AD-9BFA-843267659B49}"/>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11</a:t>
            </a:r>
          </a:p>
        </p:txBody>
      </p:sp>
    </p:spTree>
    <p:extLst>
      <p:ext uri="{BB962C8B-B14F-4D97-AF65-F5344CB8AC3E}">
        <p14:creationId xmlns:p14="http://schemas.microsoft.com/office/powerpoint/2010/main" val="1550348263"/>
      </p:ext>
    </p:extLst>
  </p:cSld>
</p:sld>
</file>

<file path=ppt/slides/slide1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851CFA0-9A12-4745-BEF0-94C7B8E1B04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Individual baselines and anomalies</a:t>
            </a:r>
          </a:p>
        </p:txBody>
      </p:sp>
      <p:sp>
        <p:nvSpPr>
          <p:cNvPr id="2" name="">
            <a:extLst xmlns:a="http://schemas.openxmlformats.org/drawingml/2006/main">
              <a:ext uri="{FF2B5EF4-FFF2-40B4-BE49-F238E27FC236}">
                <a16:creationId xmlns:a16="http://schemas.microsoft.com/office/drawing/2014/main" id="{5DCFC2F8-9EA6-4921-ABFC-BB6E4DFA4535}"/>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baseline describes the usual pattern for an animal.</a:t>
            </a:r>
          </a:p>
        </p:txBody>
      </p:sp>
      <p:sp>
        <p:nvSpPr>
          <p:cNvPr id="3" name="">
            <a:extLst xmlns:a="http://schemas.openxmlformats.org/drawingml/2006/main">
              <a:ext uri="{FF2B5EF4-FFF2-40B4-BE49-F238E27FC236}">
                <a16:creationId xmlns:a16="http://schemas.microsoft.com/office/drawing/2014/main" id="{DA479B37-2AE5-4E1F-8990-6BA463B0F444}"/>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deviation can signal a management or health event.</a:t>
            </a:r>
          </a:p>
        </p:txBody>
      </p:sp>
      <p:sp>
        <p:nvSpPr>
          <p:cNvPr id="4" name="">
            <a:extLst xmlns:a="http://schemas.openxmlformats.org/drawingml/2006/main">
              <a:ext uri="{FF2B5EF4-FFF2-40B4-BE49-F238E27FC236}">
                <a16:creationId xmlns:a16="http://schemas.microsoft.com/office/drawing/2014/main" id="{9828B9FA-6557-44AD-9B08-B692065C348D}"/>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Several signals provide context for the same event.</a:t>
            </a:r>
          </a:p>
        </p:txBody>
      </p:sp>
      <p:sp>
        <p:nvSpPr>
          <p:cNvPr id="5" name="">
            <a:extLst xmlns:a="http://schemas.openxmlformats.org/drawingml/2006/main">
              <a:ext uri="{FF2B5EF4-FFF2-40B4-BE49-F238E27FC236}">
                <a16:creationId xmlns:a16="http://schemas.microsoft.com/office/drawing/2014/main" id="{0915DAFB-EC34-4072-A54C-10F95601A3D3}"/>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The alert threshold affects missed events and false alarms.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3c56d786471429d"/>
          <a:stretch xmlns:a="http://schemas.openxmlformats.org/drawingml/2006/main"/>
        </p:blipFill>
        <p:spPr>
          <a:xfrm xmlns:a="http://schemas.openxmlformats.org/drawingml/2006/main">
            <a:off x="6200775" y="1952410"/>
            <a:ext cx="5305425" cy="373423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4A0DC44-88C6-4F59-AA8A-631A075698AA}"/>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1ECF7BC1-8C6D-486B-A3C9-A243D8869DB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12</a:t>
            </a:r>
          </a:p>
        </p:txBody>
      </p:sp>
    </p:spTree>
    <p:extLst>
      <p:ext uri="{BB962C8B-B14F-4D97-AF65-F5344CB8AC3E}">
        <p14:creationId xmlns:p14="http://schemas.microsoft.com/office/powerpoint/2010/main" val="964492922"/>
      </p:ext>
    </p:extLst>
  </p:cSld>
</p:sld>
</file>

<file path=ppt/slides/slide1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122CE32-4165-48F2-BBBD-DB3139AF52D3}"/>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Early health monitoring</a:t>
            </a:r>
          </a:p>
        </p:txBody>
      </p:sp>
      <p:sp>
        <p:nvSpPr>
          <p:cNvPr id="2" name="">
            <a:extLst xmlns:a="http://schemas.openxmlformats.org/drawingml/2006/main">
              <a:ext uri="{FF2B5EF4-FFF2-40B4-BE49-F238E27FC236}">
                <a16:creationId xmlns:a16="http://schemas.microsoft.com/office/drawing/2014/main" id="{5FD46D90-7F99-49C1-9A7F-8FB04B957EE6}"/>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Activity changes can indicate a need for inspection.</a:t>
            </a:r>
          </a:p>
        </p:txBody>
      </p:sp>
      <p:sp>
        <p:nvSpPr>
          <p:cNvPr id="3" name="">
            <a:extLst xmlns:a="http://schemas.openxmlformats.org/drawingml/2006/main">
              <a:ext uri="{FF2B5EF4-FFF2-40B4-BE49-F238E27FC236}">
                <a16:creationId xmlns:a16="http://schemas.microsoft.com/office/drawing/2014/main" id="{9AE0939F-6745-4B68-A353-1179F52F50D7}"/>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Reduced rumination or intake can accompany health problems.</a:t>
            </a:r>
          </a:p>
        </p:txBody>
      </p:sp>
      <p:sp>
        <p:nvSpPr>
          <p:cNvPr id="4" name="">
            <a:extLst xmlns:a="http://schemas.openxmlformats.org/drawingml/2006/main">
              <a:ext uri="{FF2B5EF4-FFF2-40B4-BE49-F238E27FC236}">
                <a16:creationId xmlns:a16="http://schemas.microsoft.com/office/drawing/2014/main" id="{03D6835E-EEE4-4646-9941-E4735A98BA25}"/>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Production records add context to behaviour changes.</a:t>
            </a:r>
          </a:p>
        </p:txBody>
      </p:sp>
      <p:sp>
        <p:nvSpPr>
          <p:cNvPr id="5" name="">
            <a:extLst xmlns:a="http://schemas.openxmlformats.org/drawingml/2006/main">
              <a:ext uri="{FF2B5EF4-FFF2-40B4-BE49-F238E27FC236}">
                <a16:creationId xmlns:a16="http://schemas.microsoft.com/office/drawing/2014/main" id="{C6C6E916-3532-4FFE-A9C2-1CB222CCB238}"/>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Direct examination determines the appropriate response.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d386f11ac3b4a16"/>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DC0400D-7876-4E13-8669-F579C0270E6A}"/>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19A277C6-3012-4A37-B052-3A467360B24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13</a:t>
            </a:r>
          </a:p>
        </p:txBody>
      </p:sp>
      <p:sp>
        <p:nvSpPr>
          <p:cNvPr id="9" name="">
            <a:extLst xmlns:a="http://schemas.openxmlformats.org/drawingml/2006/main">
              <a:ext uri="{FF2B5EF4-FFF2-40B4-BE49-F238E27FC236}">
                <a16:creationId xmlns:a16="http://schemas.microsoft.com/office/drawing/2014/main" id="{812CDA24-AB3B-4BF9-AFBD-3203BCBD5958}"/>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842775568"/>
      </p:ext>
    </p:extLst>
  </p:cSld>
</p:sld>
</file>

<file path=ppt/slides/slide1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D49CC24-119A-4857-AE3C-AD6B7DC2771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Mastitis monitoring</a:t>
            </a:r>
          </a:p>
        </p:txBody>
      </p:sp>
      <p:sp>
        <p:nvSpPr>
          <p:cNvPr id="2" name="">
            <a:extLst xmlns:a="http://schemas.openxmlformats.org/drawingml/2006/main">
              <a:ext uri="{FF2B5EF4-FFF2-40B4-BE49-F238E27FC236}">
                <a16:creationId xmlns:a16="http://schemas.microsoft.com/office/drawing/2014/main" id="{871C492C-F324-4B3A-8A69-DACDFF26EA6D}"/>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Milk-yield and milk-property changes can support screening.</a:t>
            </a:r>
          </a:p>
        </p:txBody>
      </p:sp>
      <p:sp>
        <p:nvSpPr>
          <p:cNvPr id="3" name="">
            <a:extLst xmlns:a="http://schemas.openxmlformats.org/drawingml/2006/main">
              <a:ext uri="{FF2B5EF4-FFF2-40B4-BE49-F238E27FC236}">
                <a16:creationId xmlns:a16="http://schemas.microsoft.com/office/drawing/2014/main" id="{A2FAB04E-5080-4919-BDB8-0785724CD06D}"/>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Conductivity records can contribute to an alert.</a:t>
            </a:r>
          </a:p>
        </p:txBody>
      </p:sp>
      <p:sp>
        <p:nvSpPr>
          <p:cNvPr id="4" name="">
            <a:extLst xmlns:a="http://schemas.openxmlformats.org/drawingml/2006/main">
              <a:ext uri="{FF2B5EF4-FFF2-40B4-BE49-F238E27FC236}">
                <a16:creationId xmlns:a16="http://schemas.microsoft.com/office/drawing/2014/main" id="{0468FD19-9B7A-422C-891E-AC592072E69A}"/>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The animal’s history helps interpret the signal.</a:t>
            </a:r>
          </a:p>
        </p:txBody>
      </p:sp>
      <p:sp>
        <p:nvSpPr>
          <p:cNvPr id="5" name="">
            <a:extLst xmlns:a="http://schemas.openxmlformats.org/drawingml/2006/main">
              <a:ext uri="{FF2B5EF4-FFF2-40B4-BE49-F238E27FC236}">
                <a16:creationId xmlns:a16="http://schemas.microsoft.com/office/drawing/2014/main" id="{BBB31902-5D65-4924-9071-7A87A86943B3}"/>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Veterinary assessment and appropriate tests confirm the problem.</a:t>
            </a:r>
          </a:p>
        </p:txBody>
      </p:sp>
      <p:sp>
        <p:nvSpPr>
          <p:cNvPr id="6" name="">
            <a:extLst xmlns:a="http://schemas.openxmlformats.org/drawingml/2006/main">
              <a:ext uri="{FF2B5EF4-FFF2-40B4-BE49-F238E27FC236}">
                <a16:creationId xmlns:a16="http://schemas.microsoft.com/office/drawing/2014/main" id="{3CAAFD42-BC28-40E9-9315-D667B4C698B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67C8CA17-35E5-4DA4-966C-49C2C2512B9B}"/>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14</a:t>
            </a:r>
          </a:p>
        </p:txBody>
      </p:sp>
    </p:spTree>
    <p:extLst>
      <p:ext uri="{BB962C8B-B14F-4D97-AF65-F5344CB8AC3E}">
        <p14:creationId xmlns:p14="http://schemas.microsoft.com/office/powerpoint/2010/main" val="238313653"/>
      </p:ext>
    </p:extLst>
  </p:cSld>
</p:sld>
</file>

<file path=ppt/slides/slide1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FC80489-A758-47AE-9B08-A197445C57B8}"/>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Lameness and movement assessment</a:t>
            </a:r>
          </a:p>
        </p:txBody>
      </p:sp>
      <p:sp>
        <p:nvSpPr>
          <p:cNvPr id="2" name="">
            <a:extLst xmlns:a="http://schemas.openxmlformats.org/drawingml/2006/main">
              <a:ext uri="{FF2B5EF4-FFF2-40B4-BE49-F238E27FC236}">
                <a16:creationId xmlns:a16="http://schemas.microsoft.com/office/drawing/2014/main" id="{37E04052-431F-4353-92A5-3F84D0942E79}"/>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Walking patterns can change with impaired locomotion.</a:t>
            </a:r>
          </a:p>
        </p:txBody>
      </p:sp>
      <p:sp>
        <p:nvSpPr>
          <p:cNvPr id="3" name="">
            <a:extLst xmlns:a="http://schemas.openxmlformats.org/drawingml/2006/main">
              <a:ext uri="{FF2B5EF4-FFF2-40B4-BE49-F238E27FC236}">
                <a16:creationId xmlns:a16="http://schemas.microsoft.com/office/drawing/2014/main" id="{36EA50E8-48D9-4C5B-9517-4FEFC8DEC09C}"/>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Computer vision can analyse posture and movement.</a:t>
            </a:r>
          </a:p>
        </p:txBody>
      </p:sp>
      <p:sp>
        <p:nvSpPr>
          <p:cNvPr id="4" name="">
            <a:extLst xmlns:a="http://schemas.openxmlformats.org/drawingml/2006/main">
              <a:ext uri="{FF2B5EF4-FFF2-40B4-BE49-F238E27FC236}">
                <a16:creationId xmlns:a16="http://schemas.microsoft.com/office/drawing/2014/main" id="{799B09A5-66E8-4425-BC22-BFA0E2255CE2}"/>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Activity sensors can show changes in walking or lying.</a:t>
            </a:r>
          </a:p>
        </p:txBody>
      </p:sp>
      <p:sp>
        <p:nvSpPr>
          <p:cNvPr id="5" name="">
            <a:extLst xmlns:a="http://schemas.openxmlformats.org/drawingml/2006/main">
              <a:ext uri="{FF2B5EF4-FFF2-40B4-BE49-F238E27FC236}">
                <a16:creationId xmlns:a16="http://schemas.microsoft.com/office/drawing/2014/main" id="{A1975853-81B9-4937-B57C-6E4C5886CEA3}"/>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Staff inspect the animal and identify the cause.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0a26dd80b704d9d"/>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732EE45-487A-4A02-ADDA-A6433B391D62}"/>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62BF6B9E-DE60-40F6-90A6-7A14268A96B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15</a:t>
            </a:r>
          </a:p>
        </p:txBody>
      </p:sp>
      <p:sp>
        <p:nvSpPr>
          <p:cNvPr id="9" name="">
            <a:extLst xmlns:a="http://schemas.openxmlformats.org/drawingml/2006/main">
              <a:ext uri="{FF2B5EF4-FFF2-40B4-BE49-F238E27FC236}">
                <a16:creationId xmlns:a16="http://schemas.microsoft.com/office/drawing/2014/main" id="{33E8EF9E-76F0-40E1-B366-2533C69E8DF0}"/>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135794496"/>
      </p:ext>
    </p:extLst>
  </p:cSld>
</p:sld>
</file>

<file path=ppt/slides/slide1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4A2250E-C52C-47C5-9877-405F8711172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Welfare and heat stress</a:t>
            </a:r>
          </a:p>
        </p:txBody>
      </p:sp>
      <p:sp>
        <p:nvSpPr>
          <p:cNvPr id="2" name="">
            <a:extLst xmlns:a="http://schemas.openxmlformats.org/drawingml/2006/main">
              <a:ext uri="{FF2B5EF4-FFF2-40B4-BE49-F238E27FC236}">
                <a16:creationId xmlns:a16="http://schemas.microsoft.com/office/drawing/2014/main" id="{A20CE115-72BC-45A2-B316-C932503BA6CB}"/>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Lying, feeding and drinking patterns inform assessment.</a:t>
            </a:r>
          </a:p>
        </p:txBody>
      </p:sp>
      <p:sp>
        <p:nvSpPr>
          <p:cNvPr id="3" name="">
            <a:extLst xmlns:a="http://schemas.openxmlformats.org/drawingml/2006/main">
              <a:ext uri="{FF2B5EF4-FFF2-40B4-BE49-F238E27FC236}">
                <a16:creationId xmlns:a16="http://schemas.microsoft.com/office/drawing/2014/main" id="{831DEF06-A7CF-41E9-A6E2-C95F1792B923}"/>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Housing temperature and humidity provide environmental context.</a:t>
            </a:r>
          </a:p>
        </p:txBody>
      </p:sp>
      <p:sp>
        <p:nvSpPr>
          <p:cNvPr id="4" name="">
            <a:extLst xmlns:a="http://schemas.openxmlformats.org/drawingml/2006/main">
              <a:ext uri="{FF2B5EF4-FFF2-40B4-BE49-F238E27FC236}">
                <a16:creationId xmlns:a16="http://schemas.microsoft.com/office/drawing/2014/main" id="{EBD9CDB5-5D09-417E-A259-81A06C60304C}"/>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Abnormal behaviour can reveal access or comfort problems.</a:t>
            </a:r>
          </a:p>
        </p:txBody>
      </p:sp>
      <p:sp>
        <p:nvSpPr>
          <p:cNvPr id="5" name="">
            <a:extLst xmlns:a="http://schemas.openxmlformats.org/drawingml/2006/main">
              <a:ext uri="{FF2B5EF4-FFF2-40B4-BE49-F238E27FC236}">
                <a16:creationId xmlns:a16="http://schemas.microsoft.com/office/drawing/2014/main" id="{D34EFDDD-45A4-4D6F-A2CE-45FFEB49154C}"/>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Management responses need checks of both animals and housing.</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8dfa5cc86df4c85"/>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4D12064-06B9-4056-895B-99CCE2DA38A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5DE4F86B-66BE-4E93-8F30-3CCBFBA43F5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16</a:t>
            </a:r>
          </a:p>
        </p:txBody>
      </p:sp>
      <p:sp>
        <p:nvSpPr>
          <p:cNvPr id="9" name="">
            <a:extLst xmlns:a="http://schemas.openxmlformats.org/drawingml/2006/main">
              <a:ext uri="{FF2B5EF4-FFF2-40B4-BE49-F238E27FC236}">
                <a16:creationId xmlns:a16="http://schemas.microsoft.com/office/drawing/2014/main" id="{9B4D0DE3-41DA-4EFC-B394-E3A7BDCB3635}"/>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312395526"/>
      </p:ext>
    </p:extLst>
  </p:cSld>
</p:sld>
</file>

<file path=ppt/slides/slide1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5FB211E-08BA-4C56-A922-79665742C51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Respiratory monitoring and sound</a:t>
            </a:r>
          </a:p>
        </p:txBody>
      </p:sp>
      <p:sp>
        <p:nvSpPr>
          <p:cNvPr id="2" name="">
            <a:extLst xmlns:a="http://schemas.openxmlformats.org/drawingml/2006/main">
              <a:ext uri="{FF2B5EF4-FFF2-40B4-BE49-F238E27FC236}">
                <a16:creationId xmlns:a16="http://schemas.microsoft.com/office/drawing/2014/main" id="{ADC326A3-7D5C-4BFA-8034-2EDDD149E5F6}"/>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Microphones can detect changes in coughing patterns.</a:t>
            </a:r>
          </a:p>
        </p:txBody>
      </p:sp>
      <p:sp>
        <p:nvSpPr>
          <p:cNvPr id="3" name="">
            <a:extLst xmlns:a="http://schemas.openxmlformats.org/drawingml/2006/main">
              <a:ext uri="{FF2B5EF4-FFF2-40B4-BE49-F238E27FC236}">
                <a16:creationId xmlns:a16="http://schemas.microsoft.com/office/drawing/2014/main" id="{EA5719E5-1401-411A-BBFB-029FA40F55DE}"/>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Models distinguish sound events using labelled examples.</a:t>
            </a:r>
          </a:p>
        </p:txBody>
      </p:sp>
      <p:sp>
        <p:nvSpPr>
          <p:cNvPr id="4" name="">
            <a:extLst xmlns:a="http://schemas.openxmlformats.org/drawingml/2006/main">
              <a:ext uri="{FF2B5EF4-FFF2-40B4-BE49-F238E27FC236}">
                <a16:creationId xmlns:a16="http://schemas.microsoft.com/office/drawing/2014/main" id="{CA5C20A0-EE71-41C5-AAE1-7F865DF304B6}"/>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Background noise can interfere with detection.</a:t>
            </a:r>
          </a:p>
        </p:txBody>
      </p:sp>
      <p:sp>
        <p:nvSpPr>
          <p:cNvPr id="5" name="">
            <a:extLst xmlns:a="http://schemas.openxmlformats.org/drawingml/2006/main">
              <a:ext uri="{FF2B5EF4-FFF2-40B4-BE49-F238E27FC236}">
                <a16:creationId xmlns:a16="http://schemas.microsoft.com/office/drawing/2014/main" id="{4EA703E7-FC72-43E0-B017-90C1120D8052}"/>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sound alert supports inspection of the affected group.</a:t>
            </a:r>
          </a:p>
        </p:txBody>
      </p:sp>
      <p:sp>
        <p:nvSpPr>
          <p:cNvPr id="6" name="">
            <a:extLst xmlns:a="http://schemas.openxmlformats.org/drawingml/2006/main">
              <a:ext uri="{FF2B5EF4-FFF2-40B4-BE49-F238E27FC236}">
                <a16:creationId xmlns:a16="http://schemas.microsoft.com/office/drawing/2014/main" id="{045701F0-2961-481C-90CD-D6AE435B033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47E5BB60-74B7-421E-9AD9-F86A0A6EAE2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17</a:t>
            </a:r>
          </a:p>
        </p:txBody>
      </p:sp>
    </p:spTree>
    <p:extLst>
      <p:ext uri="{BB962C8B-B14F-4D97-AF65-F5344CB8AC3E}">
        <p14:creationId xmlns:p14="http://schemas.microsoft.com/office/powerpoint/2010/main" val="1883068666"/>
      </p:ext>
    </p:extLst>
  </p:cSld>
</p:sld>
</file>

<file path=ppt/slides/slide18.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26E4993-F01F-4924-82C7-6E4782AEA66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Body weight and growth monitoring</a:t>
            </a:r>
          </a:p>
        </p:txBody>
      </p:sp>
      <p:sp>
        <p:nvSpPr>
          <p:cNvPr id="2" name="">
            <a:extLst xmlns:a="http://schemas.openxmlformats.org/drawingml/2006/main">
              <a:ext uri="{FF2B5EF4-FFF2-40B4-BE49-F238E27FC236}">
                <a16:creationId xmlns:a16="http://schemas.microsoft.com/office/drawing/2014/main" id="{7F717244-44CA-4D3E-9F4E-49A61F1D91A3}"/>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Regular weighing describes the growth trajectory.</a:t>
            </a:r>
          </a:p>
        </p:txBody>
      </p:sp>
      <p:sp>
        <p:nvSpPr>
          <p:cNvPr id="3" name="">
            <a:extLst xmlns:a="http://schemas.openxmlformats.org/drawingml/2006/main">
              <a:ext uri="{FF2B5EF4-FFF2-40B4-BE49-F238E27FC236}">
                <a16:creationId xmlns:a16="http://schemas.microsoft.com/office/drawing/2014/main" id="{265A2F53-9045-446D-982F-7E51839134D9}"/>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Vision systems can estimate weight from body features.</a:t>
            </a:r>
          </a:p>
        </p:txBody>
      </p:sp>
      <p:sp>
        <p:nvSpPr>
          <p:cNvPr id="4" name="">
            <a:extLst xmlns:a="http://schemas.openxmlformats.org/drawingml/2006/main">
              <a:ext uri="{FF2B5EF4-FFF2-40B4-BE49-F238E27FC236}">
                <a16:creationId xmlns:a16="http://schemas.microsoft.com/office/drawing/2014/main" id="{5E9D4AEB-D97D-41D1-AC83-B22661A9BDB3}"/>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require comparison with reference weights.</a:t>
            </a:r>
          </a:p>
        </p:txBody>
      </p:sp>
      <p:sp>
        <p:nvSpPr>
          <p:cNvPr id="5" name="">
            <a:extLst xmlns:a="http://schemas.openxmlformats.org/drawingml/2006/main">
              <a:ext uri="{FF2B5EF4-FFF2-40B4-BE49-F238E27FC236}">
                <a16:creationId xmlns:a16="http://schemas.microsoft.com/office/drawing/2014/main" id="{79D11DCF-8908-41E4-A38B-9C21AA04E4FE}"/>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Changes in growth need interpretation alongside feed and health.</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5e1a5f207104d92"/>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B4524DC-9318-4F00-AC2D-612E20CB4D7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AB917457-B129-405C-B9CB-E593171AB6C0}"/>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18</a:t>
            </a:r>
          </a:p>
        </p:txBody>
      </p:sp>
      <p:sp>
        <p:nvSpPr>
          <p:cNvPr id="9" name="">
            <a:extLst xmlns:a="http://schemas.openxmlformats.org/drawingml/2006/main">
              <a:ext uri="{FF2B5EF4-FFF2-40B4-BE49-F238E27FC236}">
                <a16:creationId xmlns:a16="http://schemas.microsoft.com/office/drawing/2014/main" id="{4969C8C3-4B8F-48C3-B972-000117C77885}"/>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732355882"/>
      </p:ext>
    </p:extLst>
  </p:cSld>
</p:sld>
</file>

<file path=ppt/slides/slide19.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887D58D-2193-4574-90FE-051040D0868F}"/>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Precision feeding</a:t>
            </a:r>
          </a:p>
        </p:txBody>
      </p:sp>
      <p:sp>
        <p:nvSpPr>
          <p:cNvPr id="2" name="">
            <a:extLst xmlns:a="http://schemas.openxmlformats.org/drawingml/2006/main">
              <a:ext uri="{FF2B5EF4-FFF2-40B4-BE49-F238E27FC236}">
                <a16:creationId xmlns:a16="http://schemas.microsoft.com/office/drawing/2014/main" id="{D588B6F8-237A-4C0D-BA99-C55631B3EC96}"/>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Nutrient needs vary with species and production stage.</a:t>
            </a:r>
          </a:p>
        </p:txBody>
      </p:sp>
      <p:sp>
        <p:nvSpPr>
          <p:cNvPr id="3" name="">
            <a:extLst xmlns:a="http://schemas.openxmlformats.org/drawingml/2006/main">
              <a:ext uri="{FF2B5EF4-FFF2-40B4-BE49-F238E27FC236}">
                <a16:creationId xmlns:a16="http://schemas.microsoft.com/office/drawing/2014/main" id="{8A5A22C9-9BC9-4094-8410-2B0FECC32EB5}"/>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Intake, weight and output provide decision inputs.</a:t>
            </a:r>
          </a:p>
        </p:txBody>
      </p:sp>
      <p:sp>
        <p:nvSpPr>
          <p:cNvPr id="4" name="">
            <a:extLst xmlns:a="http://schemas.openxmlformats.org/drawingml/2006/main">
              <a:ext uri="{FF2B5EF4-FFF2-40B4-BE49-F238E27FC236}">
                <a16:creationId xmlns:a16="http://schemas.microsoft.com/office/drawing/2014/main" id="{67854DDA-D172-4FF4-B7C3-A21013165DC1}"/>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can support ration adjustment and feeding schedules.</a:t>
            </a:r>
          </a:p>
        </p:txBody>
      </p:sp>
      <p:sp>
        <p:nvSpPr>
          <p:cNvPr id="5" name="">
            <a:extLst xmlns:a="http://schemas.openxmlformats.org/drawingml/2006/main">
              <a:ext uri="{FF2B5EF4-FFF2-40B4-BE49-F238E27FC236}">
                <a16:creationId xmlns:a16="http://schemas.microsoft.com/office/drawing/2014/main" id="{0F41F7EB-4E61-4ED4-ACC8-F8D26132A2E9}"/>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Farm staff check the biological response after a change.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8876275da9f4ef9"/>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104A2A7-2323-43AA-BD68-946C1BA590A1}"/>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E8C23D16-B5D0-479D-AFF9-62123E1595D1}"/>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19</a:t>
            </a:r>
          </a:p>
        </p:txBody>
      </p:sp>
      <p:sp>
        <p:nvSpPr>
          <p:cNvPr id="9" name="">
            <a:extLst xmlns:a="http://schemas.openxmlformats.org/drawingml/2006/main">
              <a:ext uri="{FF2B5EF4-FFF2-40B4-BE49-F238E27FC236}">
                <a16:creationId xmlns:a16="http://schemas.microsoft.com/office/drawing/2014/main" id="{B420E76A-23A7-4A97-B282-C4136A9A33F0}"/>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834751444"/>
      </p:ext>
    </p:extLst>
  </p:cSld>
</p:sld>
</file>

<file path=ppt/slides/slide20.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3346866-45E2-44E8-9D97-DC4DF4BDE9B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Feed efficiency and environmental effects</a:t>
            </a:r>
          </a:p>
        </p:txBody>
      </p:sp>
      <p:sp>
        <p:nvSpPr>
          <p:cNvPr id="2" name="">
            <a:extLst xmlns:a="http://schemas.openxmlformats.org/drawingml/2006/main">
              <a:ext uri="{FF2B5EF4-FFF2-40B4-BE49-F238E27FC236}">
                <a16:creationId xmlns:a16="http://schemas.microsoft.com/office/drawing/2014/main" id="{5344E508-ABAC-4BD8-97DD-4481A42D87AA}"/>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Feed use must relate to the relevant production output.</a:t>
            </a:r>
          </a:p>
        </p:txBody>
      </p:sp>
      <p:sp>
        <p:nvSpPr>
          <p:cNvPr id="3" name="">
            <a:extLst xmlns:a="http://schemas.openxmlformats.org/drawingml/2006/main">
              <a:ext uri="{FF2B5EF4-FFF2-40B4-BE49-F238E27FC236}">
                <a16:creationId xmlns:a16="http://schemas.microsoft.com/office/drawing/2014/main" id="{6489D812-4F84-4008-A8A8-9CC9A4F963F0}"/>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Group and individual records answer different questions.</a:t>
            </a:r>
          </a:p>
        </p:txBody>
      </p:sp>
      <p:sp>
        <p:nvSpPr>
          <p:cNvPr id="4" name="">
            <a:extLst xmlns:a="http://schemas.openxmlformats.org/drawingml/2006/main">
              <a:ext uri="{FF2B5EF4-FFF2-40B4-BE49-F238E27FC236}">
                <a16:creationId xmlns:a16="http://schemas.microsoft.com/office/drawing/2014/main" id="{E3FE469B-D077-4003-B01F-C9402009121F}"/>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Improved allocation can reduce avoidable feed losses.</a:t>
            </a:r>
          </a:p>
        </p:txBody>
      </p:sp>
      <p:sp>
        <p:nvSpPr>
          <p:cNvPr id="5" name="">
            <a:extLst xmlns:a="http://schemas.openxmlformats.org/drawingml/2006/main">
              <a:ext uri="{FF2B5EF4-FFF2-40B4-BE49-F238E27FC236}">
                <a16:creationId xmlns:a16="http://schemas.microsoft.com/office/drawing/2014/main" id="{CA268F9A-F528-4572-A69E-9FFC2E019C93}"/>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Environmental assessment also needs measured resource records.</a:t>
            </a:r>
          </a:p>
        </p:txBody>
      </p:sp>
      <p:sp>
        <p:nvSpPr>
          <p:cNvPr id="6" name="">
            <a:extLst xmlns:a="http://schemas.openxmlformats.org/drawingml/2006/main">
              <a:ext uri="{FF2B5EF4-FFF2-40B4-BE49-F238E27FC236}">
                <a16:creationId xmlns:a16="http://schemas.microsoft.com/office/drawing/2014/main" id="{346CDC74-B27F-4CA0-9014-AA6F124A63A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AAB0FD8A-0511-4610-AABF-DC0BE519C35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20</a:t>
            </a:r>
          </a:p>
        </p:txBody>
      </p:sp>
    </p:spTree>
    <p:extLst>
      <p:ext uri="{BB962C8B-B14F-4D97-AF65-F5344CB8AC3E}">
        <p14:creationId xmlns:p14="http://schemas.microsoft.com/office/powerpoint/2010/main" val="1271892642"/>
      </p:ext>
    </p:extLst>
  </p:cSld>
</p:sld>
</file>

<file path=ppt/slides/slide21.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AC25614-7C4B-4F88-931E-23E0F6AB33CE}"/>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Reproductive monitoring</a:t>
            </a:r>
          </a:p>
        </p:txBody>
      </p:sp>
      <p:sp>
        <p:nvSpPr>
          <p:cNvPr id="2" name="">
            <a:extLst xmlns:a="http://schemas.openxmlformats.org/drawingml/2006/main">
              <a:ext uri="{FF2B5EF4-FFF2-40B4-BE49-F238E27FC236}">
                <a16:creationId xmlns:a16="http://schemas.microsoft.com/office/drawing/2014/main" id="{C1697DF5-BB33-4DBE-85C2-DB044DAED558}"/>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Activity patterns can support oestrus detection.</a:t>
            </a:r>
          </a:p>
        </p:txBody>
      </p:sp>
      <p:sp>
        <p:nvSpPr>
          <p:cNvPr id="3" name="">
            <a:extLst xmlns:a="http://schemas.openxmlformats.org/drawingml/2006/main">
              <a:ext uri="{FF2B5EF4-FFF2-40B4-BE49-F238E27FC236}">
                <a16:creationId xmlns:a16="http://schemas.microsoft.com/office/drawing/2014/main" id="{3328CCEF-79B8-4827-817C-679F392C0C1E}"/>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Health and production records add useful context.</a:t>
            </a:r>
          </a:p>
        </p:txBody>
      </p:sp>
      <p:sp>
        <p:nvSpPr>
          <p:cNvPr id="4" name="">
            <a:extLst xmlns:a="http://schemas.openxmlformats.org/drawingml/2006/main">
              <a:ext uri="{FF2B5EF4-FFF2-40B4-BE49-F238E27FC236}">
                <a16:creationId xmlns:a16="http://schemas.microsoft.com/office/drawing/2014/main" id="{5A060984-5943-4513-8285-F678DAC4AFE2}"/>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Alerts help schedule observation and reproductive management.</a:t>
            </a:r>
          </a:p>
        </p:txBody>
      </p:sp>
      <p:sp>
        <p:nvSpPr>
          <p:cNvPr id="5" name="">
            <a:extLst xmlns:a="http://schemas.openxmlformats.org/drawingml/2006/main">
              <a:ext uri="{FF2B5EF4-FFF2-40B4-BE49-F238E27FC236}">
                <a16:creationId xmlns:a16="http://schemas.microsoft.com/office/drawing/2014/main" id="{568813F6-5E42-4AB3-BA44-14E83D884A72}"/>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Staff confirm events before selecting an intervention.</a:t>
            </a:r>
          </a:p>
        </p:txBody>
      </p:sp>
      <p:sp>
        <p:nvSpPr>
          <p:cNvPr id="6" name="">
            <a:extLst xmlns:a="http://schemas.openxmlformats.org/drawingml/2006/main">
              <a:ext uri="{FF2B5EF4-FFF2-40B4-BE49-F238E27FC236}">
                <a16:creationId xmlns:a16="http://schemas.microsoft.com/office/drawing/2014/main" id="{BFB647B9-C026-4F70-B0CD-A3A1F55AD38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4EC5192B-E7B6-451E-AED5-343140A549F0}"/>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21</a:t>
            </a:r>
          </a:p>
        </p:txBody>
      </p:sp>
    </p:spTree>
    <p:extLst>
      <p:ext uri="{BB962C8B-B14F-4D97-AF65-F5344CB8AC3E}">
        <p14:creationId xmlns:p14="http://schemas.microsoft.com/office/powerpoint/2010/main" val="2086086411"/>
      </p:ext>
    </p:extLst>
  </p:cSld>
</p:sld>
</file>

<file path=ppt/slides/slide2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BE7275B-BBD6-4D74-94DD-5B6726F8A16F}"/>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Breeding and longer-term records</a:t>
            </a:r>
          </a:p>
        </p:txBody>
      </p:sp>
      <p:sp>
        <p:nvSpPr>
          <p:cNvPr id="2" name="">
            <a:extLst xmlns:a="http://schemas.openxmlformats.org/drawingml/2006/main">
              <a:ext uri="{FF2B5EF4-FFF2-40B4-BE49-F238E27FC236}">
                <a16:creationId xmlns:a16="http://schemas.microsoft.com/office/drawing/2014/main" id="{BA9ADE99-22ED-48D6-AFF3-2BE0950C9FC4}"/>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Breeding decisions use performance and pedigree information.</a:t>
            </a:r>
          </a:p>
        </p:txBody>
      </p:sp>
      <p:sp>
        <p:nvSpPr>
          <p:cNvPr id="3" name="">
            <a:extLst xmlns:a="http://schemas.openxmlformats.org/drawingml/2006/main">
              <a:ext uri="{FF2B5EF4-FFF2-40B4-BE49-F238E27FC236}">
                <a16:creationId xmlns:a16="http://schemas.microsoft.com/office/drawing/2014/main" id="{9545FEDE-E6CD-4F43-BC8C-48157517A4A2}"/>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AI can examine patterns across large datasets.</a:t>
            </a:r>
          </a:p>
        </p:txBody>
      </p:sp>
      <p:sp>
        <p:nvSpPr>
          <p:cNvPr id="4" name="">
            <a:extLst xmlns:a="http://schemas.openxmlformats.org/drawingml/2006/main">
              <a:ext uri="{FF2B5EF4-FFF2-40B4-BE49-F238E27FC236}">
                <a16:creationId xmlns:a16="http://schemas.microsoft.com/office/drawing/2014/main" id="{039C450F-CCF5-4AEC-886A-1B5E720AF03A}"/>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Data quality affects the reliability of selection support.</a:t>
            </a:r>
          </a:p>
        </p:txBody>
      </p:sp>
      <p:sp>
        <p:nvSpPr>
          <p:cNvPr id="5" name="">
            <a:extLst xmlns:a="http://schemas.openxmlformats.org/drawingml/2006/main">
              <a:ext uri="{FF2B5EF4-FFF2-40B4-BE49-F238E27FC236}">
                <a16:creationId xmlns:a16="http://schemas.microsoft.com/office/drawing/2014/main" id="{5B96A2E2-68FB-4DD3-A989-0FD55A84E501}"/>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Breeding objectives must reflect the production system.</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ba19b27a1434cac"/>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5EE252C-DB3A-4893-9AD5-85AC04F18B81}"/>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480000A1-A153-45B6-9FBD-332521590B2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22</a:t>
            </a:r>
          </a:p>
        </p:txBody>
      </p:sp>
      <p:sp>
        <p:nvSpPr>
          <p:cNvPr id="9" name="">
            <a:extLst xmlns:a="http://schemas.openxmlformats.org/drawingml/2006/main">
              <a:ext uri="{FF2B5EF4-FFF2-40B4-BE49-F238E27FC236}">
                <a16:creationId xmlns:a16="http://schemas.microsoft.com/office/drawing/2014/main" id="{6CEF01E6-1B3C-4DC0-8ABD-C9633AF94D76}"/>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783277498"/>
      </p:ext>
    </p:extLst>
  </p:cSld>
</p:sld>
</file>

<file path=ppt/slides/slide2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190BDA1-6CFD-421C-8BF7-9567F4FFDC1C}"/>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Automatic milking</a:t>
            </a:r>
          </a:p>
        </p:txBody>
      </p:sp>
      <p:sp>
        <p:nvSpPr>
          <p:cNvPr id="2" name="">
            <a:extLst xmlns:a="http://schemas.openxmlformats.org/drawingml/2006/main">
              <a:ext uri="{FF2B5EF4-FFF2-40B4-BE49-F238E27FC236}">
                <a16:creationId xmlns:a16="http://schemas.microsoft.com/office/drawing/2014/main" id="{963F4078-36E2-43F0-8846-9CA2878F8043}"/>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Identification links each visit to the correct animal.</a:t>
            </a:r>
          </a:p>
        </p:txBody>
      </p:sp>
      <p:sp>
        <p:nvSpPr>
          <p:cNvPr id="3" name="">
            <a:extLst xmlns:a="http://schemas.openxmlformats.org/drawingml/2006/main">
              <a:ext uri="{FF2B5EF4-FFF2-40B4-BE49-F238E27FC236}">
                <a16:creationId xmlns:a16="http://schemas.microsoft.com/office/drawing/2014/main" id="{C55B75F0-DC5A-490B-A533-42DF97ABB22C}"/>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Equipment records milk yield and operating information.</a:t>
            </a:r>
          </a:p>
        </p:txBody>
      </p:sp>
      <p:sp>
        <p:nvSpPr>
          <p:cNvPr id="4" name="">
            <a:extLst xmlns:a="http://schemas.openxmlformats.org/drawingml/2006/main">
              <a:ext uri="{FF2B5EF4-FFF2-40B4-BE49-F238E27FC236}">
                <a16:creationId xmlns:a16="http://schemas.microsoft.com/office/drawing/2014/main" id="{A680016D-43F3-4403-B559-E09C51C2069F}"/>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Monitoring supports inspection of unusual visits.</a:t>
            </a:r>
          </a:p>
        </p:txBody>
      </p:sp>
      <p:sp>
        <p:nvSpPr>
          <p:cNvPr id="5" name="">
            <a:extLst xmlns:a="http://schemas.openxmlformats.org/drawingml/2006/main">
              <a:ext uri="{FF2B5EF4-FFF2-40B4-BE49-F238E27FC236}">
                <a16:creationId xmlns:a16="http://schemas.microsoft.com/office/drawing/2014/main" id="{0E642A4A-EA6A-4970-A0FF-1F14F27DA606}"/>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Staff supervise hygiene, animal access and machine condition.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a85e9f4ee764966"/>
          <a:stretch xmlns:a="http://schemas.openxmlformats.org/drawingml/2006/main"/>
        </p:blipFill>
        <p:spPr>
          <a:xfrm xmlns:a="http://schemas.openxmlformats.org/drawingml/2006/main">
            <a:off x="6200775" y="2327374"/>
            <a:ext cx="5305425" cy="2984302"/>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3A3515B-9D55-4F6F-9653-BE6DCFFA06BE}"/>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555D69DA-8234-4B82-9F3B-08EF8DA93088}"/>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23</a:t>
            </a:r>
          </a:p>
        </p:txBody>
      </p:sp>
    </p:spTree>
    <p:extLst>
      <p:ext uri="{BB962C8B-B14F-4D97-AF65-F5344CB8AC3E}">
        <p14:creationId xmlns:p14="http://schemas.microsoft.com/office/powerpoint/2010/main" val="15957293"/>
      </p:ext>
    </p:extLst>
  </p:cSld>
</p:sld>
</file>

<file path=ppt/slides/slide2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D497ED3-F3C8-4A0C-863B-5153CF13FD97}"/>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Automated feeding and cleaning</a:t>
            </a:r>
          </a:p>
        </p:txBody>
      </p:sp>
      <p:sp>
        <p:nvSpPr>
          <p:cNvPr id="2" name="">
            <a:extLst xmlns:a="http://schemas.openxmlformats.org/drawingml/2006/main">
              <a:ext uri="{FF2B5EF4-FFF2-40B4-BE49-F238E27FC236}">
                <a16:creationId xmlns:a16="http://schemas.microsoft.com/office/drawing/2014/main" id="{3DDAD5DC-4A21-4236-93A8-CCF0EECA15A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Feeding systems prepare or deliver planned feed quantities.</a:t>
            </a:r>
          </a:p>
        </p:txBody>
      </p:sp>
      <p:sp>
        <p:nvSpPr>
          <p:cNvPr id="3" name="">
            <a:extLst xmlns:a="http://schemas.openxmlformats.org/drawingml/2006/main">
              <a:ext uri="{FF2B5EF4-FFF2-40B4-BE49-F238E27FC236}">
                <a16:creationId xmlns:a16="http://schemas.microsoft.com/office/drawing/2014/main" id="{CA6CA793-2890-47FC-ADE8-F1A210237E29}"/>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Cleaning equipment supports routine sanitation tasks.</a:t>
            </a:r>
          </a:p>
        </p:txBody>
      </p:sp>
      <p:sp>
        <p:nvSpPr>
          <p:cNvPr id="4" name="">
            <a:extLst xmlns:a="http://schemas.openxmlformats.org/drawingml/2006/main">
              <a:ext uri="{FF2B5EF4-FFF2-40B4-BE49-F238E27FC236}">
                <a16:creationId xmlns:a16="http://schemas.microsoft.com/office/drawing/2014/main" id="{AA2946ED-F1DF-4E98-A065-0653997CB3EC}"/>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Sensors monitor equipment operation and farm conditions.</a:t>
            </a:r>
          </a:p>
        </p:txBody>
      </p:sp>
      <p:sp>
        <p:nvSpPr>
          <p:cNvPr id="5" name="">
            <a:extLst xmlns:a="http://schemas.openxmlformats.org/drawingml/2006/main">
              <a:ext uri="{FF2B5EF4-FFF2-40B4-BE49-F238E27FC236}">
                <a16:creationId xmlns:a16="http://schemas.microsoft.com/office/drawing/2014/main" id="{5D3FCDA5-8A52-453B-A57A-CF02643F9384}"/>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Automation needs inspection, maintenance and trained operators.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aa364558feb468c"/>
          <a:stretch xmlns:a="http://schemas.openxmlformats.org/drawingml/2006/main"/>
        </p:blipFill>
        <p:spPr>
          <a:xfrm xmlns:a="http://schemas.openxmlformats.org/drawingml/2006/main">
            <a:off x="6200775" y="2052093"/>
            <a:ext cx="5305425" cy="353486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1F7F436-A3BC-4619-BBF1-A9F672676A4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FAADB1C2-AEF6-4DCE-AA81-B9CD9DC74B6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24</a:t>
            </a:r>
          </a:p>
        </p:txBody>
      </p:sp>
    </p:spTree>
    <p:extLst>
      <p:ext uri="{BB962C8B-B14F-4D97-AF65-F5344CB8AC3E}">
        <p14:creationId xmlns:p14="http://schemas.microsoft.com/office/powerpoint/2010/main" val="799667593"/>
      </p:ext>
    </p:extLst>
  </p:cSld>
</p:sld>
</file>

<file path=ppt/slides/slide2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F073F83-31E9-42BB-B8B1-6AB2B04EB8D9}"/>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Monitoring grazing animals</a:t>
            </a:r>
          </a:p>
        </p:txBody>
      </p:sp>
      <p:sp>
        <p:nvSpPr>
          <p:cNvPr id="2" name="">
            <a:extLst xmlns:a="http://schemas.openxmlformats.org/drawingml/2006/main">
              <a:ext uri="{FF2B5EF4-FFF2-40B4-BE49-F238E27FC236}">
                <a16:creationId xmlns:a16="http://schemas.microsoft.com/office/drawing/2014/main" id="{97B8D37B-CA7E-4A9F-BC2A-48990E94A09B}"/>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GNSS records animal movement and distribution.</a:t>
            </a:r>
          </a:p>
        </p:txBody>
      </p:sp>
      <p:sp>
        <p:nvSpPr>
          <p:cNvPr id="3" name="">
            <a:extLst xmlns:a="http://schemas.openxmlformats.org/drawingml/2006/main">
              <a:ext uri="{FF2B5EF4-FFF2-40B4-BE49-F238E27FC236}">
                <a16:creationId xmlns:a16="http://schemas.microsoft.com/office/drawing/2014/main" id="{8D8CBAB6-7B9C-4509-ADF3-B38B4F0E1B12}"/>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Remote sensing helps describe pasture conditions.</a:t>
            </a:r>
          </a:p>
        </p:txBody>
      </p:sp>
      <p:sp>
        <p:nvSpPr>
          <p:cNvPr id="4" name="">
            <a:extLst xmlns:a="http://schemas.openxmlformats.org/drawingml/2006/main">
              <a:ext uri="{FF2B5EF4-FFF2-40B4-BE49-F238E27FC236}">
                <a16:creationId xmlns:a16="http://schemas.microsoft.com/office/drawing/2014/main" id="{514E0136-432F-483D-AC94-0C9603B005AD}"/>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Spatial records support grazing-management decisions.</a:t>
            </a:r>
          </a:p>
        </p:txBody>
      </p:sp>
      <p:sp>
        <p:nvSpPr>
          <p:cNvPr id="5" name="">
            <a:extLst xmlns:a="http://schemas.openxmlformats.org/drawingml/2006/main">
              <a:ext uri="{FF2B5EF4-FFF2-40B4-BE49-F238E27FC236}">
                <a16:creationId xmlns:a16="http://schemas.microsoft.com/office/drawing/2014/main" id="{F6458F9F-0F51-47DB-A051-0A562817D294}"/>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Connectivity and battery life affect field operation.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2ad466cd0b841a1"/>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D487E4A-C68D-415D-9DD8-A6F2195F404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8C789E53-777E-43B6-91A2-DC1CD8B8B4F7}"/>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25</a:t>
            </a:r>
          </a:p>
        </p:txBody>
      </p:sp>
      <p:sp>
        <p:nvSpPr>
          <p:cNvPr id="9" name="">
            <a:extLst xmlns:a="http://schemas.openxmlformats.org/drawingml/2006/main">
              <a:ext uri="{FF2B5EF4-FFF2-40B4-BE49-F238E27FC236}">
                <a16:creationId xmlns:a16="http://schemas.microsoft.com/office/drawing/2014/main" id="{13C3600E-C62C-4BEA-AEA7-9F922D70F081}"/>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995618087"/>
      </p:ext>
    </p:extLst>
  </p:cSld>
</p:sld>
</file>

<file path=ppt/slides/slide2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6735207-CE54-4BF6-9F26-98C380C1B4DF}"/>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Digital twins and future applications</a:t>
            </a:r>
          </a:p>
        </p:txBody>
      </p:sp>
      <p:sp>
        <p:nvSpPr>
          <p:cNvPr id="2" name="">
            <a:extLst xmlns:a="http://schemas.openxmlformats.org/drawingml/2006/main">
              <a:ext uri="{FF2B5EF4-FFF2-40B4-BE49-F238E27FC236}">
                <a16:creationId xmlns:a16="http://schemas.microsoft.com/office/drawing/2014/main" id="{0FDB38C6-B727-4593-A318-A4C5BF9368B8}"/>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digital twin models part of the farm system.</a:t>
            </a:r>
          </a:p>
        </p:txBody>
      </p:sp>
      <p:sp>
        <p:nvSpPr>
          <p:cNvPr id="3" name="">
            <a:extLst xmlns:a="http://schemas.openxmlformats.org/drawingml/2006/main">
              <a:ext uri="{FF2B5EF4-FFF2-40B4-BE49-F238E27FC236}">
                <a16:creationId xmlns:a16="http://schemas.microsoft.com/office/drawing/2014/main" id="{1B96B151-B588-4B7F-9F7C-ADD666A3A095}"/>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Measurements update the model’s representation.</a:t>
            </a:r>
          </a:p>
        </p:txBody>
      </p:sp>
      <p:sp>
        <p:nvSpPr>
          <p:cNvPr id="4" name="">
            <a:extLst xmlns:a="http://schemas.openxmlformats.org/drawingml/2006/main">
              <a:ext uri="{FF2B5EF4-FFF2-40B4-BE49-F238E27FC236}">
                <a16:creationId xmlns:a16="http://schemas.microsoft.com/office/drawing/2014/main" id="{E796C1FB-A881-44C4-9501-AC091787154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Scenarios can explore feeding or management choices.</a:t>
            </a:r>
          </a:p>
        </p:txBody>
      </p:sp>
      <p:sp>
        <p:nvSpPr>
          <p:cNvPr id="5" name="">
            <a:extLst xmlns:a="http://schemas.openxmlformats.org/drawingml/2006/main">
              <a:ext uri="{FF2B5EF4-FFF2-40B4-BE49-F238E27FC236}">
                <a16:creationId xmlns:a16="http://schemas.microsoft.com/office/drawing/2014/main" id="{149004F3-79E9-4F24-9F5B-0898CA799857}"/>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Predictions require checks against actual farm performance.</a:t>
            </a:r>
          </a:p>
        </p:txBody>
      </p:sp>
      <p:sp>
        <p:nvSpPr>
          <p:cNvPr id="6" name="">
            <a:extLst xmlns:a="http://schemas.openxmlformats.org/drawingml/2006/main">
              <a:ext uri="{FF2B5EF4-FFF2-40B4-BE49-F238E27FC236}">
                <a16:creationId xmlns:a16="http://schemas.microsoft.com/office/drawing/2014/main" id="{92D0B265-0A9A-4410-8389-8CC2A9C4E1C3}"/>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FCD3FF61-6401-4D94-A761-98E4E0EFE273}"/>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26</a:t>
            </a:r>
          </a:p>
        </p:txBody>
      </p:sp>
    </p:spTree>
    <p:extLst>
      <p:ext uri="{BB962C8B-B14F-4D97-AF65-F5344CB8AC3E}">
        <p14:creationId xmlns:p14="http://schemas.microsoft.com/office/powerpoint/2010/main" val="1739379685"/>
      </p:ext>
    </p:extLst>
  </p:cSld>
</p:sld>
</file>

<file path=ppt/slides/slide2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094D890-23A2-4215-86C8-36A0BEBF24AF}"/>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Practical activity: an animal alert</a:t>
            </a:r>
          </a:p>
        </p:txBody>
      </p:sp>
      <p:sp>
        <p:nvSpPr>
          <p:cNvPr id="2" name="">
            <a:extLst xmlns:a="http://schemas.openxmlformats.org/drawingml/2006/main">
              <a:ext uri="{FF2B5EF4-FFF2-40B4-BE49-F238E27FC236}">
                <a16:creationId xmlns:a16="http://schemas.microsoft.com/office/drawing/2014/main" id="{40CEDC21-A067-4788-BDAF-D6BE44BA7E11}"/>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Review activity, rumination and milk-yield records.</a:t>
            </a:r>
          </a:p>
        </p:txBody>
      </p:sp>
      <p:sp>
        <p:nvSpPr>
          <p:cNvPr id="3" name="">
            <a:extLst xmlns:a="http://schemas.openxmlformats.org/drawingml/2006/main">
              <a:ext uri="{FF2B5EF4-FFF2-40B4-BE49-F238E27FC236}">
                <a16:creationId xmlns:a16="http://schemas.microsoft.com/office/drawing/2014/main" id="{40EA834F-F785-45D5-9214-C19D94B31484}"/>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Compare the change with the animal’s baseline.</a:t>
            </a:r>
          </a:p>
        </p:txBody>
      </p:sp>
      <p:sp>
        <p:nvSpPr>
          <p:cNvPr id="4" name="">
            <a:extLst xmlns:a="http://schemas.openxmlformats.org/drawingml/2006/main">
              <a:ext uri="{FF2B5EF4-FFF2-40B4-BE49-F238E27FC236}">
                <a16:creationId xmlns:a16="http://schemas.microsoft.com/office/drawing/2014/main" id="{B157CED1-0899-4A0F-9027-8D5A49B5CC5F}"/>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Check data gaps and the housing environment.</a:t>
            </a:r>
          </a:p>
        </p:txBody>
      </p:sp>
      <p:sp>
        <p:nvSpPr>
          <p:cNvPr id="5" name="">
            <a:extLst xmlns:a="http://schemas.openxmlformats.org/drawingml/2006/main">
              <a:ext uri="{FF2B5EF4-FFF2-40B4-BE49-F238E27FC236}">
                <a16:creationId xmlns:a16="http://schemas.microsoft.com/office/drawing/2014/main" id="{86206594-2DE9-4820-93CE-85D8029EE7DD}"/>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Prepare a prioritised inspection recommendation.</a:t>
            </a:r>
          </a:p>
        </p:txBody>
      </p:sp>
      <p:sp>
        <p:nvSpPr>
          <p:cNvPr id="6" name="">
            <a:extLst xmlns:a="http://schemas.openxmlformats.org/drawingml/2006/main">
              <a:ext uri="{FF2B5EF4-FFF2-40B4-BE49-F238E27FC236}">
                <a16:creationId xmlns:a16="http://schemas.microsoft.com/office/drawing/2014/main" id="{EEB39EA1-7659-4614-91B8-56F106B5C5A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22DA3161-2BA1-4CA3-BFD0-9DADFAD6250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27</a:t>
            </a:r>
          </a:p>
        </p:txBody>
      </p:sp>
    </p:spTree>
    <p:extLst>
      <p:ext uri="{BB962C8B-B14F-4D97-AF65-F5344CB8AC3E}">
        <p14:creationId xmlns:p14="http://schemas.microsoft.com/office/powerpoint/2010/main" val="1652503420"/>
      </p:ext>
    </p:extLst>
  </p:cSld>
</p:sld>
</file>

<file path=ppt/slides/slide28.xml><?xml version="1.0" encoding="utf-8"?>
<p:sld xmlns:p="http://schemas.openxmlformats.org/presentationml/2006/main">
  <p:cSld>
    <p:bg>
      <p:bgPr>
        <a:solidFill xmlns:a="http://schemas.openxmlformats.org/drawingml/2006/main">
          <a:srgbClr val="123A3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5A310D9-AA8B-469F-AE3A-9B9063CC082C}"/>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A reliable livestock-monitoring system</a:t>
            </a:r>
          </a:p>
        </p:txBody>
      </p:sp>
      <p:sp>
        <p:nvSpPr>
          <p:cNvPr id="2" name="">
            <a:extLst xmlns:a="http://schemas.openxmlformats.org/drawingml/2006/main">
              <a:ext uri="{FF2B5EF4-FFF2-40B4-BE49-F238E27FC236}">
                <a16:creationId xmlns:a16="http://schemas.microsoft.com/office/drawing/2014/main" id="{CC9C185F-305E-427A-9781-5578BBE9B22C}"/>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Identity and data quality support meaningful records.</a:t>
            </a:r>
          </a:p>
        </p:txBody>
      </p:sp>
      <p:sp>
        <p:nvSpPr>
          <p:cNvPr id="3" name="">
            <a:extLst xmlns:a="http://schemas.openxmlformats.org/drawingml/2006/main">
              <a:ext uri="{FF2B5EF4-FFF2-40B4-BE49-F238E27FC236}">
                <a16:creationId xmlns:a16="http://schemas.microsoft.com/office/drawing/2014/main" id="{62A1DCE9-AB3D-4FC7-9E23-82E8B766B48F}"/>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Useful alerts connect to a clear inspection procedure.</a:t>
            </a:r>
          </a:p>
        </p:txBody>
      </p:sp>
      <p:sp>
        <p:nvSpPr>
          <p:cNvPr id="4" name="">
            <a:extLst xmlns:a="http://schemas.openxmlformats.org/drawingml/2006/main">
              <a:ext uri="{FF2B5EF4-FFF2-40B4-BE49-F238E27FC236}">
                <a16:creationId xmlns:a16="http://schemas.microsoft.com/office/drawing/2014/main" id="{59BFC85A-B32D-49FD-A2D4-5ACE8364EDE0}"/>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Trained staff interpret biological and technical changes.</a:t>
            </a:r>
          </a:p>
        </p:txBody>
      </p:sp>
      <p:sp>
        <p:nvSpPr>
          <p:cNvPr id="5" name="">
            <a:extLst xmlns:a="http://schemas.openxmlformats.org/drawingml/2006/main">
              <a:ext uri="{FF2B5EF4-FFF2-40B4-BE49-F238E27FC236}">
                <a16:creationId xmlns:a16="http://schemas.microsoft.com/office/drawing/2014/main" id="{9A050C04-53C4-4FA1-B565-F6B14C793B0F}"/>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Follow-up records show whether the intervention worked.</a:t>
            </a:r>
          </a:p>
        </p:txBody>
      </p:sp>
      <p:sp>
        <p:nvSpPr>
          <p:cNvPr id="6" name="">
            <a:extLst xmlns:a="http://schemas.openxmlformats.org/drawingml/2006/main">
              <a:ext uri="{FF2B5EF4-FFF2-40B4-BE49-F238E27FC236}">
                <a16:creationId xmlns:a16="http://schemas.microsoft.com/office/drawing/2014/main" id="{A10B73D1-0200-48EF-974F-32C705063CB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A9D6BF"/>
                </a:solidFill>
                <a:latin typeface="Aptos"/>
                <a:ea typeface="Aptos"/>
                <a:cs typeface="Aptos"/>
              </a:defRPr>
            </a:pPr>
            <a:r>
              <a:rPr sz="1275" b="0">
                <a:solidFill>
                  <a:srgbClr val="A9D6BF"/>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FA90E47F-A047-4FCF-B40F-178A9FE5F216}"/>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A9D6BF"/>
                </a:solidFill>
                <a:latin typeface="Aptos"/>
                <a:ea typeface="Aptos"/>
                <a:cs typeface="Aptos"/>
              </a:defRPr>
            </a:pPr>
            <a:r>
              <a:rPr sz="1350" b="0">
                <a:solidFill>
                  <a:srgbClr val="A9D6BF"/>
                </a:solidFill>
                <a:latin typeface="Aptos"/>
                <a:ea typeface="Aptos"/>
                <a:cs typeface="Aptos"/>
              </a:rPr>
              <a:t>28</a:t>
            </a:r>
          </a:p>
        </p:txBody>
      </p:sp>
    </p:spTree>
    <p:extLst>
      <p:ext uri="{BB962C8B-B14F-4D97-AF65-F5344CB8AC3E}">
        <p14:creationId xmlns:p14="http://schemas.microsoft.com/office/powerpoint/2010/main" val="77691195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2026-10-02T11:14:27.4010000Z</dcterms:created>
  <dcterms:modified xsi:type="dcterms:W3CDTF">2026-10-02T11:14:27.4010000Z</dcterms:modified>
</coreProperties>
</file>