
<file path=[Content_Types].xml><?xml version="1.0" encoding="utf-8"?>
<Types xmlns="http://schemas.openxmlformats.org/package/2006/content-types">
  <Default Extension="xml" ContentType="application/vnd.openxmlformats-package.core-properties+xml"/>
  <Default Extension="png" ContentType="image/pn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4c4b3ddd80e4424c" /><Relationship Type="http://schemas.openxmlformats.org/officeDocument/2006/relationships/extended-properties" Target="/docProps/app.xml" Id="R8d41a84cabc84d54" /><Relationship Type="http://schemas.openxmlformats.org/officeDocument/2006/relationships/officeDocument" Target="/ppt/presentation.xml" Id="R09906ad795f34ad8" /></Relationships>
</file>

<file path=ppt/presentation.xml><?xml version="1.0" encoding="utf-8"?>
<p:presentation xmlns:p="http://schemas.openxmlformats.org/presentationml/2006/main">
  <p:sldMasterIdLst>
    <p:sldMasterId xmlns:r="http://schemas.openxmlformats.org/officeDocument/2006/relationships" id="2147483648" r:id="R29656da2cb744cc6"/>
  </p:sldMasterIdLst>
  <p:notesMasterIdLst>
    <p:notesMasterId xmlns:r="http://schemas.openxmlformats.org/officeDocument/2006/relationships" r:id="R653cb6882c584b10"/>
  </p:notesMasterIdLst>
  <p:sldIdLst>
    <p:sldId xmlns:r="http://schemas.openxmlformats.org/officeDocument/2006/relationships" id="256" r:id="Rf8a8c886c4c64e3e"/>
    <p:sldId xmlns:r="http://schemas.openxmlformats.org/officeDocument/2006/relationships" id="257" r:id="R4d281588770a40ac"/>
    <p:sldId xmlns:r="http://schemas.openxmlformats.org/officeDocument/2006/relationships" id="258" r:id="R67b43b1b03d44160"/>
    <p:sldId xmlns:r="http://schemas.openxmlformats.org/officeDocument/2006/relationships" id="259" r:id="R79813ce8a940401b"/>
    <p:sldId xmlns:r="http://schemas.openxmlformats.org/officeDocument/2006/relationships" id="260" r:id="Re2303cb86b3b455f"/>
    <p:sldId xmlns:r="http://schemas.openxmlformats.org/officeDocument/2006/relationships" id="261" r:id="R513a006f833f4742"/>
    <p:sldId xmlns:r="http://schemas.openxmlformats.org/officeDocument/2006/relationships" id="262" r:id="R4964c905778942bc"/>
    <p:sldId xmlns:r="http://schemas.openxmlformats.org/officeDocument/2006/relationships" id="263" r:id="R28cde1e225e74dab"/>
    <p:sldId xmlns:r="http://schemas.openxmlformats.org/officeDocument/2006/relationships" id="264" r:id="Rd04e383416484362"/>
    <p:sldId xmlns:r="http://schemas.openxmlformats.org/officeDocument/2006/relationships" id="265" r:id="R0b3df9c210bd4e6c"/>
    <p:sldId xmlns:r="http://schemas.openxmlformats.org/officeDocument/2006/relationships" id="266" r:id="R56e5040898af4729"/>
    <p:sldId xmlns:r="http://schemas.openxmlformats.org/officeDocument/2006/relationships" id="267" r:id="Rfd5529753d8145d4"/>
    <p:sldId xmlns:r="http://schemas.openxmlformats.org/officeDocument/2006/relationships" id="268" r:id="R9c387d4f0b03408a"/>
    <p:sldId xmlns:r="http://schemas.openxmlformats.org/officeDocument/2006/relationships" id="269" r:id="Rb89d839084404e43"/>
    <p:sldId xmlns:r="http://schemas.openxmlformats.org/officeDocument/2006/relationships" id="270" r:id="Ra9f105a60a394db0"/>
    <p:sldId xmlns:r="http://schemas.openxmlformats.org/officeDocument/2006/relationships" id="271" r:id="R8b8fe9f01b3046c2"/>
    <p:sldId xmlns:r="http://schemas.openxmlformats.org/officeDocument/2006/relationships" id="272" r:id="Rfa157b738e5f4420"/>
    <p:sldId xmlns:r="http://schemas.openxmlformats.org/officeDocument/2006/relationships" id="273" r:id="Rf4c1ff9d7ae94891"/>
    <p:sldId xmlns:r="http://schemas.openxmlformats.org/officeDocument/2006/relationships" id="274" r:id="R41a8e2666cfd4194"/>
    <p:sldId xmlns:r="http://schemas.openxmlformats.org/officeDocument/2006/relationships" id="275" r:id="R4b528abc20a846a1"/>
    <p:sldId xmlns:r="http://schemas.openxmlformats.org/officeDocument/2006/relationships" id="276" r:id="Rfeeaf5e049f143f7"/>
    <p:sldId xmlns:r="http://schemas.openxmlformats.org/officeDocument/2006/relationships" id="277" r:id="Rbd187a7910784f26"/>
    <p:sldId xmlns:r="http://schemas.openxmlformats.org/officeDocument/2006/relationships" id="278" r:id="Rbc3d405578174ab9"/>
    <p:sldId xmlns:r="http://schemas.openxmlformats.org/officeDocument/2006/relationships" id="279" r:id="Ra9dc7426672e457d"/>
    <p:sldId xmlns:r="http://schemas.openxmlformats.org/officeDocument/2006/relationships" id="280" r:id="R5c27b3b0f39946ce"/>
    <p:sldId xmlns:r="http://schemas.openxmlformats.org/officeDocument/2006/relationships" id="281" r:id="R03256542df3c473d"/>
    <p:sldId xmlns:r="http://schemas.openxmlformats.org/officeDocument/2006/relationships" id="282" r:id="Raa2c04cb78c04b87"/>
    <p:sldId xmlns:r="http://schemas.openxmlformats.org/officeDocument/2006/relationships" id="283" r:id="Rc4f9bb96164a421f"/>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90f35fdbbb2746a9" /><Relationship Type="http://schemas.openxmlformats.org/officeDocument/2006/relationships/slideMaster" Target="/ppt/slideMasters/slideMaster1.xml" Id="R29656da2cb744cc6" /><Relationship Type="http://schemas.openxmlformats.org/officeDocument/2006/relationships/notesMaster" Target="/ppt/notesMasters/notesMaster1.xml" Id="R653cb6882c584b10" /><Relationship Type="http://schemas.openxmlformats.org/officeDocument/2006/relationships/presProps" Target="/ppt/presProps.xml" Id="Re27b86a0362a4930" /><Relationship Type="http://schemas.openxmlformats.org/officeDocument/2006/relationships/tableStyles" Target="/ppt/tableStyles.xml" Id="R0c080b7454884ee0" /><Relationship Type="http://schemas.openxmlformats.org/officeDocument/2006/relationships/slide" Target="/ppt/slides/slide1.xml" Id="Rf8a8c886c4c64e3e" /><Relationship Type="http://schemas.openxmlformats.org/officeDocument/2006/relationships/slide" Target="/ppt/slides/slide2.xml" Id="R4d281588770a40ac" /><Relationship Type="http://schemas.openxmlformats.org/officeDocument/2006/relationships/slide" Target="/ppt/slides/slide3.xml" Id="R67b43b1b03d44160" /><Relationship Type="http://schemas.openxmlformats.org/officeDocument/2006/relationships/slide" Target="/ppt/slides/slide4.xml" Id="R79813ce8a940401b" /><Relationship Type="http://schemas.openxmlformats.org/officeDocument/2006/relationships/slide" Target="/ppt/slides/slide5.xml" Id="Re2303cb86b3b455f" /><Relationship Type="http://schemas.openxmlformats.org/officeDocument/2006/relationships/slide" Target="/ppt/slides/slide6.xml" Id="R513a006f833f4742" /><Relationship Type="http://schemas.openxmlformats.org/officeDocument/2006/relationships/slide" Target="/ppt/slides/slide7.xml" Id="R4964c905778942bc" /><Relationship Type="http://schemas.openxmlformats.org/officeDocument/2006/relationships/slide" Target="/ppt/slides/slide8.xml" Id="R28cde1e225e74dab" /><Relationship Type="http://schemas.openxmlformats.org/officeDocument/2006/relationships/slide" Target="/ppt/slides/slide9.xml" Id="Rd04e383416484362" /><Relationship Type="http://schemas.openxmlformats.org/officeDocument/2006/relationships/slide" Target="/ppt/slides/slide10.xml" Id="R0b3df9c210bd4e6c" /><Relationship Type="http://schemas.openxmlformats.org/officeDocument/2006/relationships/slide" Target="/ppt/slides/slide11.xml" Id="R56e5040898af4729" /><Relationship Type="http://schemas.openxmlformats.org/officeDocument/2006/relationships/slide" Target="/ppt/slides/slide12.xml" Id="Rfd5529753d8145d4" /><Relationship Type="http://schemas.openxmlformats.org/officeDocument/2006/relationships/slide" Target="/ppt/slides/slide13.xml" Id="R9c387d4f0b03408a" /><Relationship Type="http://schemas.openxmlformats.org/officeDocument/2006/relationships/slide" Target="/ppt/slides/slide14.xml" Id="Rb89d839084404e43" /><Relationship Type="http://schemas.openxmlformats.org/officeDocument/2006/relationships/slide" Target="/ppt/slides/slide15.xml" Id="Ra9f105a60a394db0" /><Relationship Type="http://schemas.openxmlformats.org/officeDocument/2006/relationships/slide" Target="/ppt/slides/slide16.xml" Id="R8b8fe9f01b3046c2" /><Relationship Type="http://schemas.openxmlformats.org/officeDocument/2006/relationships/slide" Target="/ppt/slides/slide17.xml" Id="Rfa157b738e5f4420" /><Relationship Type="http://schemas.openxmlformats.org/officeDocument/2006/relationships/slide" Target="/ppt/slides/slide18.xml" Id="Rf4c1ff9d7ae94891" /><Relationship Type="http://schemas.openxmlformats.org/officeDocument/2006/relationships/slide" Target="/ppt/slides/slide19.xml" Id="R41a8e2666cfd4194" /><Relationship Type="http://schemas.openxmlformats.org/officeDocument/2006/relationships/slide" Target="/ppt/slides/slide20.xml" Id="R4b528abc20a846a1" /><Relationship Type="http://schemas.openxmlformats.org/officeDocument/2006/relationships/slide" Target="/ppt/slides/slide21.xml" Id="Rfeeaf5e049f143f7" /><Relationship Type="http://schemas.openxmlformats.org/officeDocument/2006/relationships/slide" Target="/ppt/slides/slide22.xml" Id="Rbd187a7910784f26" /><Relationship Type="http://schemas.openxmlformats.org/officeDocument/2006/relationships/slide" Target="/ppt/slides/slide23.xml" Id="Rbc3d405578174ab9" /><Relationship Type="http://schemas.openxmlformats.org/officeDocument/2006/relationships/slide" Target="/ppt/slides/slide24.xml" Id="Ra9dc7426672e457d" /><Relationship Type="http://schemas.openxmlformats.org/officeDocument/2006/relationships/slide" Target="/ppt/slides/slide25.xml" Id="R5c27b3b0f39946ce" /><Relationship Type="http://schemas.openxmlformats.org/officeDocument/2006/relationships/slide" Target="/ppt/slides/slide26.xml" Id="R03256542df3c473d" /><Relationship Type="http://schemas.openxmlformats.org/officeDocument/2006/relationships/slide" Target="/ppt/slides/slide27.xml" Id="Raa2c04cb78c04b87" /><Relationship Type="http://schemas.openxmlformats.org/officeDocument/2006/relationships/slide" Target="/ppt/slides/slide28.xml" Id="Rc4f9bb96164a421f"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ddc0df962a114255"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4a4590b3ba5c4939" /><Relationship Type="http://schemas.openxmlformats.org/officeDocument/2006/relationships/notesMaster" Target="/ppt/notesMasters/notesMaster1.xml" Id="R3cb838e8a2c947b2" /></Relationships>
</file>

<file path=ppt/notesSlides/_rels/notesSlide2.xml.rels>&#65279;<?xml version="1.0" encoding="utf-8"?><Relationships xmlns="http://schemas.openxmlformats.org/package/2006/relationships"><Relationship Type="http://schemas.openxmlformats.org/officeDocument/2006/relationships/slide" Target="/ppt/slides/slide2.xml" Id="R18736875bf034195" /><Relationship Type="http://schemas.openxmlformats.org/officeDocument/2006/relationships/notesMaster" Target="/ppt/notesMasters/notesMaster1.xml" Id="R19e6031ce62442a9" /></Relationships>
</file>

<file path=ppt/notesSlides/_rels/notesSlide3.xml.rels>&#65279;<?xml version="1.0" encoding="utf-8"?><Relationships xmlns="http://schemas.openxmlformats.org/package/2006/relationships"><Relationship Type="http://schemas.openxmlformats.org/officeDocument/2006/relationships/slide" Target="/ppt/slides/slide3.xml" Id="R96c3b1b247be4ea6" /><Relationship Type="http://schemas.openxmlformats.org/officeDocument/2006/relationships/notesMaster" Target="/ppt/notesMasters/notesMaster1.xml" Id="R016456c50587493e" /></Relationships>
</file>

<file path=ppt/notesSlides/_rels/notesSlide4.xml.rels>&#65279;<?xml version="1.0" encoding="utf-8"?><Relationships xmlns="http://schemas.openxmlformats.org/package/2006/relationships"><Relationship Type="http://schemas.openxmlformats.org/officeDocument/2006/relationships/slide" Target="/ppt/slides/slide4.xml" Id="Ra11fadae3cff4159" /><Relationship Type="http://schemas.openxmlformats.org/officeDocument/2006/relationships/notesMaster" Target="/ppt/notesMasters/notesMaster1.xml" Id="R9fe4033e227d4e3c" /></Relationships>
</file>

<file path=ppt/notesSlides/_rels/notesSlide5.xml.rels>&#65279;<?xml version="1.0" encoding="utf-8"?><Relationships xmlns="http://schemas.openxmlformats.org/package/2006/relationships"><Relationship Type="http://schemas.openxmlformats.org/officeDocument/2006/relationships/slide" Target="/ppt/slides/slide5.xml" Id="Rf1bdd5469121460e" /><Relationship Type="http://schemas.openxmlformats.org/officeDocument/2006/relationships/notesMaster" Target="/ppt/notesMasters/notesMaster1.xml" Id="R4fc7829a529a4d9e" /></Relationships>
</file>

<file path=ppt/notesSlides/_rels/notesSlide6.xml.rels>&#65279;<?xml version="1.0" encoding="utf-8"?><Relationships xmlns="http://schemas.openxmlformats.org/package/2006/relationships"><Relationship Type="http://schemas.openxmlformats.org/officeDocument/2006/relationships/slide" Target="/ppt/slides/slide6.xml" Id="R7c5d0d323221471a" /><Relationship Type="http://schemas.openxmlformats.org/officeDocument/2006/relationships/notesMaster" Target="/ppt/notesMasters/notesMaster1.xml" Id="Rbbc88dc9d09746dd" /></Relationships>
</file>

<file path=ppt/notesSlides/_rels/notesSlide7.xml.rels>&#65279;<?xml version="1.0" encoding="utf-8"?><Relationships xmlns="http://schemas.openxmlformats.org/package/2006/relationships"><Relationship Type="http://schemas.openxmlformats.org/officeDocument/2006/relationships/slide" Target="/ppt/slides/slide7.xml" Id="R99afe934c39c433b" /><Relationship Type="http://schemas.openxmlformats.org/officeDocument/2006/relationships/notesMaster" Target="/ppt/notesMasters/notesMaster1.xml" Id="R3b017ff9cbd7407b" /></Relationships>
</file>

<file path=ppt/notesSlides/_rels/notesSlide8.xml.rels>&#65279;<?xml version="1.0" encoding="utf-8"?><Relationships xmlns="http://schemas.openxmlformats.org/package/2006/relationships"><Relationship Type="http://schemas.openxmlformats.org/officeDocument/2006/relationships/slide" Target="/ppt/slides/slide8.xml" Id="R2d11263440f44a7e" /><Relationship Type="http://schemas.openxmlformats.org/officeDocument/2006/relationships/notesMaster" Target="/ppt/notesMasters/notesMaster1.xml" Id="R31a3ddebcdcb4424" /></Relationships>
</file>

<file path=ppt/notesSlides/_rels/notesSlide9.xml.rels>&#65279;<?xml version="1.0" encoding="utf-8"?><Relationships xmlns="http://schemas.openxmlformats.org/package/2006/relationships"><Relationship Type="http://schemas.openxmlformats.org/officeDocument/2006/relationships/slide" Target="/ppt/slides/slide9.xml" Id="R326265be1ba643b3" /><Relationship Type="http://schemas.openxmlformats.org/officeDocument/2006/relationships/notesMaster" Target="/ppt/notesMasters/notesMaster1.xml" Id="R73db5bb3b04941a6"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c6d2fc1970c947cb" /><Relationship Type="http://schemas.openxmlformats.org/officeDocument/2006/relationships/notesMaster" Target="/ppt/notesMasters/notesMaster1.xml" Id="Rb50233ec6e1e400d"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b9358272e88d418a" /><Relationship Type="http://schemas.openxmlformats.org/officeDocument/2006/relationships/notesMaster" Target="/ppt/notesMasters/notesMaster1.xml" Id="Rd1eb9f60f7c443e7"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06b4fbcbe2364aca" /><Relationship Type="http://schemas.openxmlformats.org/officeDocument/2006/relationships/notesMaster" Target="/ppt/notesMasters/notesMaster1.xml" Id="R98f71c5c56354640"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002e1cb5ddbb4c2d" /><Relationship Type="http://schemas.openxmlformats.org/officeDocument/2006/relationships/notesMaster" Target="/ppt/notesMasters/notesMaster1.xml" Id="Rc4f9235b36f247b1"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95b02bf9f80f42ca" /><Relationship Type="http://schemas.openxmlformats.org/officeDocument/2006/relationships/notesMaster" Target="/ppt/notesMasters/notesMaster1.xml" Id="R7814de58c13f4c62"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b44be9ba74894f37" /><Relationship Type="http://schemas.openxmlformats.org/officeDocument/2006/relationships/notesMaster" Target="/ppt/notesMasters/notesMaster1.xml" Id="R1a0846e0c4414be8"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ddf671f9bb944ca8" /><Relationship Type="http://schemas.openxmlformats.org/officeDocument/2006/relationships/notesMaster" Target="/ppt/notesMasters/notesMaster1.xml" Id="Rb9a61422f3c1482c"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55cc4bf6c7954e40" /><Relationship Type="http://schemas.openxmlformats.org/officeDocument/2006/relationships/notesMaster" Target="/ppt/notesMasters/notesMaster1.xml" Id="R727baa1af1ba47d6"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ba26d215745f493b" /><Relationship Type="http://schemas.openxmlformats.org/officeDocument/2006/relationships/notesMaster" Target="/ppt/notesMasters/notesMaster1.xml" Id="R9eb86b886fa74521"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8d544c388d644f3d" /><Relationship Type="http://schemas.openxmlformats.org/officeDocument/2006/relationships/notesMaster" Target="/ppt/notesMasters/notesMaster1.xml" Id="R5806ea2f4b9d4d1e"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bd70a1c3c35c4ff0" /><Relationship Type="http://schemas.openxmlformats.org/officeDocument/2006/relationships/notesMaster" Target="/ppt/notesMasters/notesMaster1.xml" Id="Rdb9b9f3ffdad4212"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1a596e3165cd4ad4" /><Relationship Type="http://schemas.openxmlformats.org/officeDocument/2006/relationships/notesMaster" Target="/ppt/notesMasters/notesMaster1.xml" Id="R7e6996fa910d4656"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224d7e3722be421a" /><Relationship Type="http://schemas.openxmlformats.org/officeDocument/2006/relationships/notesMaster" Target="/ppt/notesMasters/notesMaster1.xml" Id="R48c5baa532254255" /></Relationships>
</file>

<file path=ppt/notesSlides/_rels/notesSlide23.xml.rels>&#65279;<?xml version="1.0" encoding="utf-8"?><Relationships xmlns="http://schemas.openxmlformats.org/package/2006/relationships"><Relationship Type="http://schemas.openxmlformats.org/officeDocument/2006/relationships/slide" Target="/ppt/slides/slide23.xml" Id="R66fba0c7476540ec" /><Relationship Type="http://schemas.openxmlformats.org/officeDocument/2006/relationships/notesMaster" Target="/ppt/notesMasters/notesMaster1.xml" Id="R6586f3b5f407437f" /></Relationships>
</file>

<file path=ppt/notesSlides/_rels/notesSlide24.xml.rels>&#65279;<?xml version="1.0" encoding="utf-8"?><Relationships xmlns="http://schemas.openxmlformats.org/package/2006/relationships"><Relationship Type="http://schemas.openxmlformats.org/officeDocument/2006/relationships/slide" Target="/ppt/slides/slide24.xml" Id="R01a12eec232d47d7" /><Relationship Type="http://schemas.openxmlformats.org/officeDocument/2006/relationships/notesMaster" Target="/ppt/notesMasters/notesMaster1.xml" Id="Ra51039bc8ef246e7" /></Relationships>
</file>

<file path=ppt/notesSlides/_rels/notesSlide25.xml.rels>&#65279;<?xml version="1.0" encoding="utf-8"?><Relationships xmlns="http://schemas.openxmlformats.org/package/2006/relationships"><Relationship Type="http://schemas.openxmlformats.org/officeDocument/2006/relationships/slide" Target="/ppt/slides/slide25.xml" Id="R7efeed83aa6e49dd" /><Relationship Type="http://schemas.openxmlformats.org/officeDocument/2006/relationships/notesMaster" Target="/ppt/notesMasters/notesMaster1.xml" Id="R9b74925b00244396" /></Relationships>
</file>

<file path=ppt/notesSlides/_rels/notesSlide26.xml.rels>&#65279;<?xml version="1.0" encoding="utf-8"?><Relationships xmlns="http://schemas.openxmlformats.org/package/2006/relationships"><Relationship Type="http://schemas.openxmlformats.org/officeDocument/2006/relationships/slide" Target="/ppt/slides/slide26.xml" Id="R6b3087da491d4a38" /><Relationship Type="http://schemas.openxmlformats.org/officeDocument/2006/relationships/notesMaster" Target="/ppt/notesMasters/notesMaster1.xml" Id="R93078c88236b458b" /></Relationships>
</file>

<file path=ppt/notesSlides/_rels/notesSlide27.xml.rels>&#65279;<?xml version="1.0" encoding="utf-8"?><Relationships xmlns="http://schemas.openxmlformats.org/package/2006/relationships"><Relationship Type="http://schemas.openxmlformats.org/officeDocument/2006/relationships/slide" Target="/ppt/slides/slide27.xml" Id="Re5edf181635c4390" /><Relationship Type="http://schemas.openxmlformats.org/officeDocument/2006/relationships/notesMaster" Target="/ppt/notesMasters/notesMaster1.xml" Id="R8a2f7d6f652a4512" /></Relationships>
</file>

<file path=ppt/notesSlides/_rels/notesSlide28.xml.rels>&#65279;<?xml version="1.0" encoding="utf-8"?><Relationships xmlns="http://schemas.openxmlformats.org/package/2006/relationships"><Relationship Type="http://schemas.openxmlformats.org/officeDocument/2006/relationships/slide" Target="/ppt/slides/slide28.xml" Id="Ra3463f25c8524375" /><Relationship Type="http://schemas.openxmlformats.org/officeDocument/2006/relationships/notesMaster" Target="/ppt/notesMasters/notesMaster1.xml" Id="R6fbb7f8a8567455a"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Explain plant production &amp;</a:t>
            </a:r>
          </a:p>
          <a:p xmlns:a="http://schemas.openxmlformats.org/drawingml/2006/main">
            <a:r>
              <a:t>crop management. Agronomy, sensing and AI in crop decisions Lecturer Dr. Alexandru Bogdan Ghețe AITrain Erasmus+ project Ask learners to connect the information with a concrete decision in their field of study.</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Explain learning outcomes. Explain the main factors that influence crop performance. Connect field measurements with management decisions. Describe AI applications throughout the crop cycle. Check recommendations using agronomic evidence. Ask learners to connect the information with a concrete decision in their field of study.</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Explain the crop production system. Soil supplies rooting space, water and nutrients. Climate sets the conditions for crop development. Management changes planting, nutrition and protection. Harvesting and storage determine the usable output. Ask learners to connect the information with a concrete decision in their field of study.</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Explain agronomic decisions and ai. The agricultural problem determines the required data. Models identify patterns in measurements and images. Outputs include classifications, predictions and alerts. Farm managers select actions and check their effects. Ask learners to connect the information with a concrete decision in their field of study.</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Explain soil as a production resource. Texture influences water retention and drainage. Structure affects aeration, infiltration and root growth. Organic matter supports physical and biological functions. Soil assessment helps explain differences within a field. Ask learners to connect the information with a concrete decision in their field of study.</a:t>
            </a:r>
          </a:p>
          <a:p xmlns:a="http://schemas.openxmlformats.org/drawingml/2006/main">
            <a:r>
              <a:t/>
            </a:r>
          </a:p>
          <a:p xmlns:a="http://schemas.openxmlformats.org/drawingml/2006/main">
            <a:r>
              <a:t>Image: AI-generated illustrative scene. It represents the subject conceptually and does not document a specific farm, animal, product or measured result.</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Explain soil monitoring and spatial variability. Sampling links laboratory results to field locations. Moisture sensors measure conditions at selected depths. Maps reveal zones that may need different management. A measurement represents its sampling location and scale. Ask learners to connect the information with a concrete decision in their field of study.</a:t>
            </a:r>
          </a:p>
          <a:p xmlns:a="http://schemas.openxmlformats.org/drawingml/2006/main">
            <a:r>
              <a:t/>
            </a:r>
          </a:p>
          <a:p xmlns:a="http://schemas.openxmlformats.org/drawingml/2006/main">
            <a:r>
              <a:t>Image: AI-generated illustrative scene. It represents the subject conceptually and does not document a specific farm, animal, product or measured result.</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Explain weather and crop development. Temperature influences germination and growth. Rainfall and evaporative demand affect water supply. Humidity and leaf wetness can influence disease risk. Weather information supports the timing of operations. Ask learners to connect the information with a concrete decision in their field of study.</a:t>
            </a:r>
          </a:p>
          <a:p xmlns:a="http://schemas.openxmlformats.org/drawingml/2006/main">
            <a:r>
              <a:t/>
            </a:r>
          </a:p>
          <a:p xmlns:a="http://schemas.openxmlformats.org/drawingml/2006/main">
            <a:r>
              <a:t>Image: AI-generated illustrative scene. It represents the subject conceptually and does not document a specific farm, animal, product or measured result.</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Explain weather risks and field decisions. Drought can restrict growth and nutrient uptake. Heat stress can affect flowering and crop development. Excess water can limit oxygen around roots. Forecasts support inspection, scheduling and contingency plans. Ask learners to connect the information with a concrete decision in their field of study.</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Explain crop groups and their requirements. Cereals, oilseeds and legumes have different production roles. Root and tuber crops require suitable rooting conditions. Crop choice must reflect soil, water and local climate. Market requirements also influence variety and harvest choices. Ask learners to connect the information with a concrete decision in their field of study.</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Explain cropping systems. Rotation changes the crop sequence across seasons. Intercropping grows different crops together. Double cropping uses successive crops within one year. System design affects resource demand and crop protection. Ask learners to connect the information with a concrete decision in their field of study.</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Explain ai for crop identification. Satellite time series capture changing crop signatures. Classification models associate patterns with crop types. Training examples need reliable crop labels. Field checks help confirm ambiguous classifications. Ask learners to connect the information with a concrete decision in their field of study.</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Explain seed quality and establishment. Germination indicates the ability to produce seedlings. Vigour influences establishment under variable conditions. Mechanical damage and disease can reduce seed performance. Seed selection links quality with intended field conditions. Ask learners to connect the information with a concrete decision in their field of study.</a:t>
            </a:r>
          </a:p>
          <a:p xmlns:a="http://schemas.openxmlformats.org/drawingml/2006/main">
            <a:r>
              <a:t/>
            </a:r>
          </a:p>
          <a:p xmlns:a="http://schemas.openxmlformats.org/drawingml/2006/main">
            <a:r>
              <a:t>Image: AI-generated illustrative scene. It represents the subject conceptually and does not document a specific farm, animal, product or measured result.</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Explain imaging for seed assessment. RGB images describe visible size, shape and colour. Spectral measurements reveal differences beyond appearance. X-ray imaging can reveal internal structures. Models need comparison with established quality tests. Ask learners to connect the information with a concrete decision in their field of study.</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Explain variety choice and planting methods. Variety choice should reflect climate and production goals. Planting depth affects emergence and seedling development. Spacing and seed placement influence crop establishment. Equipment settings require checks under field conditions. Ask learners to connect the information with a concrete decision in their field of study.</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Explain precision planting. Navigation supports repeatable machine positioning. Sensors monitor seed delivery and planting-unit performance. Control systems adjust selected machine settings. Emergence checks reveal the result of the planting operation. Ask learners to connect the information with a concrete decision in their field of study.</a:t>
            </a:r>
          </a:p>
          <a:p xmlns:a="http://schemas.openxmlformats.org/drawingml/2006/main">
            <a:r>
              <a:t/>
            </a:r>
          </a:p>
          <a:p xmlns:a="http://schemas.openxmlformats.org/drawingml/2006/main">
            <a:r>
              <a:t>Image: AI-generated illustrative scene. It represents the subject conceptually and does not document a specific farm, animal, product or measured result.</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Explain crop nutrition and fertilization. Crop demand changes with growth stage and yield target. Soil supply and previous management affect nutrient availability. Deficiency symptoms can overlap with other stress symptoms. A recommendation needs crop, soil and management context. Ask learners to connect the information with a concrete decision in their field of study.</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Explain sensing crop nutrient status. Laboratory analysis provides reference measurements. Spectral data describe canopy differences. AI can estimate indicators linked to nutrient status. Water stress and crop development can affect the same signals. Ask learners to connect the information with a concrete decision in their field of study.</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Explain variable-rate nutrient application. A prescription assigns different rates to field zones. Position information links a rate to its location. The applicator must deliver the intended material flow. Operation records support checks of the applied treatment. Ask learners to connect the information with a concrete decision in their field of study.</a:t>
            </a:r>
          </a:p>
          <a:p xmlns:a="http://schemas.openxmlformats.org/drawingml/2006/main">
            <a:r>
              <a:t/>
            </a:r>
          </a:p>
          <a:p xmlns:a="http://schemas.openxmlformats.org/drawingml/2006/main">
            <a:r>
              <a:t>Image: AI-generated illustrative scene. It represents the subject conceptually and does not document a specific farm, animal, product or measured result.</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Explain irrigation and root-zone water. Water availability depends on soil and rooting depth. Too little water restricts crop growth. Too much water can reduce aeration and increase losses. Monitoring supports irrigation decisions at relevant depths. Ask learners to connect the information with a concrete decision in their field of study.</a:t>
            </a:r>
          </a:p>
          <a:p xmlns:a="http://schemas.openxmlformats.org/drawingml/2006/main">
            <a:r>
              <a:t/>
            </a:r>
          </a:p>
          <a:p xmlns:a="http://schemas.openxmlformats.org/drawingml/2006/main">
            <a:r>
              <a:t>Image: AI-generated illustrative scene. It represents the subject conceptually and does not document a specific farm, animal, product or measured result.</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Explain ai-assisted irrigation scheduling. Inputs can combine soil moisture, weather and crop stage. Models estimate water demand or future soil conditions. A controller can schedule an irrigation event. Flow and soil-response measurements verify delivery. Ask learners to connect the information with a concrete decision in their field of study.</a:t>
            </a:r>
          </a:p>
          <a:p xmlns:a="http://schemas.openxmlformats.org/drawingml/2006/main">
            <a:r>
              <a:t/>
            </a:r>
          </a:p>
          <a:p xmlns:a="http://schemas.openxmlformats.org/drawingml/2006/main">
            <a:r>
              <a:t>Image credit: SoilDrops smart irrigation illustration. https://www.latimes.com/b2b/ai-technology/story/2025-07-20/soildrops-smart-ai-irrigation-for-water-conservation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Explain water quality and irrigation performance. Water composition can affect soil and crop response. System condition influences distribution uniformity. Blocked emitters and leaks change the delivered water. Scheduling and installation performance require separate checks. Ask learners to connect the information with a concrete decision in their field of study.</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Explain weed recognition and targeted control. Cameras capture crop and weed features. Models classify plants or locate treatment targets. A controller activates the selected nozzle or tool. Crop overlap and field conditions can reduce detection reliability. Ask learners to connect the information with a concrete decision in their field of study.</a:t>
            </a:r>
          </a:p>
          <a:p xmlns:a="http://schemas.openxmlformats.org/drawingml/2006/main">
            <a:r>
              <a:t/>
            </a:r>
          </a:p>
          <a:p xmlns:a="http://schemas.openxmlformats.org/drawingml/2006/main">
            <a:r>
              <a:t>Image credit: Weed-control equipment illustration. https://www.sciencedirect.com/science/article/pii/S2666154325001553</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Explain pest and disease assessment. Symptoms provide clues that require interpretation. Images can support recognition and prioritise inspection. Pest monitoring needs identification and population information. Treatment decisions should follow integrated protection principles. Ask learners to connect the information with a concrete decision in their field of study.</a:t>
            </a:r>
          </a:p>
          <a:p xmlns:a="http://schemas.openxmlformats.org/drawingml/2006/main">
            <a:r>
              <a:t/>
            </a:r>
          </a:p>
          <a:p xmlns:a="http://schemas.openxmlformats.org/drawingml/2006/main">
            <a:r>
              <a:t>Image: AI-generated illustrative scene. It represents the subject conceptually and does not document a specific farm, animal, product or measured result.</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Explain remote sensing and field diagnosis. RGB, multispectral and thermal images measure different features. Spatial patterns can reveal unusual crop development. Several causes can produce similar canopy responses. Ground observations help distinguish competing explanations. Ask learners to connect the information with a concrete decision in their field of study.</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Explain harvest timing and machine operation. Maturity and moisture influence the harvest decision. Machine settings affect losses and product damage. Vision systems can support fruit detection and picking. Harvest records connect yield with earlier field management. Ask learners to connect the information with a concrete decision in their field of study.</a:t>
            </a:r>
          </a:p>
          <a:p xmlns:a="http://schemas.openxmlformats.org/drawingml/2006/main">
            <a:r>
              <a:t/>
            </a:r>
          </a:p>
          <a:p xmlns:a="http://schemas.openxmlformats.org/drawingml/2006/main">
            <a:r>
              <a:t>Image: AI-generated illustrative scene. It represents the subject conceptually and does not document a specific farm, animal, product or measured result.</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Explain post-harvest management. Moisture and temperature influence storage conditions. Handling can damage products and reduce quality. Sensors support monitoring of stored material. AI can identify abnormal trends and prioritise inspection. Ask learners to connect the information with a concrete decision in their field of study.</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Teaching exercise. Ask learners to annotate the classification images, compare model and manual labels, and explain the management consequences of each type of error. Evaluate the quality of the reasoning and proposed field checks.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Explain a defensible crop-management decision. Define the problem and relevant field conditions. Use representative measurements and checked records. Interpret the model output with agronomic knowledge. Verify the action through field observations and operation data. Ask learners to connect the information with a concrete decision in their field of study.</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bc295eb5880046b7"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ed813a0345c9431c" /></Relationships>
</file>

<file path=ppt/slideLayouts/_rels/slideLayout3.xml.rels>&#65279;<?xml version="1.0" encoding="utf-8"?><Relationships xmlns="http://schemas.openxmlformats.org/package/2006/relationships"><Relationship Type="http://schemas.openxmlformats.org/officeDocument/2006/relationships/slideMaster" Target="/ppt/slideMasters/slideMaster1.xml" Id="Ra6dcb4f5d7be41eb" /></Relationships>
</file>

<file path=ppt/slideLayouts/_rels/slideLayout4.xml.rels>&#65279;<?xml version="1.0" encoding="utf-8"?><Relationships xmlns="http://schemas.openxmlformats.org/package/2006/relationships"><Relationship Type="http://schemas.openxmlformats.org/officeDocument/2006/relationships/slideMaster" Target="/ppt/slideMasters/slideMaster1.xml" Id="R5cde0d9ca75e4335" /></Relationships>
</file>

<file path=ppt/slideLayouts/_rels/slideLayout5.xml.rels>&#65279;<?xml version="1.0" encoding="utf-8"?><Relationships xmlns="http://schemas.openxmlformats.org/package/2006/relationships"><Relationship Type="http://schemas.openxmlformats.org/officeDocument/2006/relationships/slideMaster" Target="/ppt/slideMasters/slideMaster1.xml" Id="Reb685457a75441d4" /></Relationships>
</file>

<file path=ppt/slideLayouts/_rels/slideLayout6.xml.rels>&#65279;<?xml version="1.0" encoding="utf-8"?><Relationships xmlns="http://schemas.openxmlformats.org/package/2006/relationships"><Relationship Type="http://schemas.openxmlformats.org/officeDocument/2006/relationships/slideMaster" Target="/ppt/slideMasters/slideMaster1.xml" Id="Rdc2aef6acbd14e5f"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
        <p:nvSpPr>
          <p:cNvPr id="4" name="Accent rule">
            <a:extLst xmlns:a="http://schemas.openxmlformats.org/drawingml/2006/main">
              <a:ext uri="{FF2B5EF4-FFF2-40B4-BE49-F238E27FC236}">
                <a16:creationId xmlns:a16="http://schemas.microsoft.com/office/drawing/2014/main" id="{AFDB4B08-ACD0-45EA-9C9C-562D6E8A2341}"/>
              </a:ext>
            </a:extLst>
          </p:cNvPr>
          <p:cNvSpPr>
            <a:spLocks xmlns:a="http://schemas.openxmlformats.org/drawingml/2006/main" noGrp="1"/>
          </p:cNvSpPr>
          <p:nvPr/>
        </p:nvSpPr>
        <p:spPr>
          <a:xfrm xmlns:a="http://schemas.openxmlformats.org/drawingml/2006/main">
            <a:off x="5791200" y="2209800"/>
            <a:ext cx="609600" cy="38100"/>
          </a:xfrm>
          <a:prstGeom xmlns:a="http://schemas.openxmlformats.org/drawingml/2006/main" prst="rect">
            <a:avLst/>
          </a:prstGeom>
          <a:solidFill xmlns:a="http://schemas.openxmlformats.org/drawingml/2006/main">
            <a:schemeClr val="accent1"/>
          </a:solidFill>
          <a:ln xmlns:a="http://schemas.openxmlformats.org/drawingml/2006/main">
            <a:noFill/>
            <a:prstDash val="solid"/>
          </a:ln>
        </p:spPr>
      </p:sp>
      <p:sp>
        <p:nvSpPr>
          <p:cNvPr id="2" name="Title">
            <a:extLst xmlns:a="http://schemas.openxmlformats.org/drawingml/2006/main">
              <a:ext uri="{FF2B5EF4-FFF2-40B4-BE49-F238E27FC236}">
                <a16:creationId xmlns:a16="http://schemas.microsoft.com/office/drawing/2014/main" id="{1383D157-A674-4F71-BA2C-14E0FE4242C0}"/>
              </a:ext>
            </a:extLst>
          </p:cNvPr>
          <p:cNvSpPr>
            <a:spLocks xmlns:a="http://schemas.openxmlformats.org/drawingml/2006/main" noGrp="1"/>
          </p:cNvSpPr>
          <p:nvPr>
            <p:ph type="title" idx="0"/>
          </p:nvPr>
        </p:nvSpPr>
        <p:spPr>
          <a:xfrm xmlns:a="http://schemas.openxmlformats.org/drawingml/2006/main">
            <a:off x="1219200" y="2590800"/>
            <a:ext cx="9753600" cy="9906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
        <p:nvSpPr>
          <p:cNvPr id="3" name="Subtitle">
            <a:extLst xmlns:a="http://schemas.openxmlformats.org/drawingml/2006/main">
              <a:ext uri="{FF2B5EF4-FFF2-40B4-BE49-F238E27FC236}">
                <a16:creationId xmlns:a16="http://schemas.microsoft.com/office/drawing/2014/main" id="{A27EFB9F-755C-4EF1-AC81-6FCE09A9EF94}"/>
              </a:ext>
            </a:extLst>
          </p:cNvPr>
          <p:cNvSpPr>
            <a:spLocks xmlns:a="http://schemas.openxmlformats.org/drawingml/2006/main" noGrp="1"/>
          </p:cNvSpPr>
          <p:nvPr>
            <p:ph type="subTitle" idx="1"/>
          </p:nvPr>
        </p:nvSpPr>
        <p:spPr>
          <a:xfrm xmlns:a="http://schemas.openxmlformats.org/drawingml/2006/main">
            <a:off x="1828800" y="3771900"/>
            <a:ext cx="8534400" cy="762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Tree>
  </p:cSld>
</p:sldLayout>
</file>

<file path=ppt/slideLayouts/slideLayout2.xml><?xml version="1.0" encoding="utf-8"?>
<p:sldLayout xmlns:p="http://schemas.openxmlformats.org/presentationml/2006/main">
  <p:cSld name="Section Header">
    <p:spTree>
      <p:nvGrpSpPr>
        <p:cNvPr id="1" name=""/>
        <p:cNvGrpSpPr/>
        <p:nvPr/>
      </p:nvGrpSpPr>
      <p:grpSpPr>
        <a:xfrm xmlns:a="http://schemas.openxmlformats.org/drawingml/2006/main"/>
      </p:grpSpPr>
      <p:sp>
        <p:nvSpPr>
          <p:cNvPr id="3" name="Accent rule">
            <a:extLst xmlns:a="http://schemas.openxmlformats.org/drawingml/2006/main">
              <a:ext uri="{FF2B5EF4-FFF2-40B4-BE49-F238E27FC236}">
                <a16:creationId xmlns:a16="http://schemas.microsoft.com/office/drawing/2014/main" id="{AF6A4097-EF45-43EF-A329-6C4CC0B215D4}"/>
              </a:ext>
            </a:extLst>
          </p:cNvPr>
          <p:cNvSpPr>
            <a:spLocks xmlns:a="http://schemas.openxmlformats.org/drawingml/2006/main" noGrp="1"/>
          </p:cNvSpPr>
          <p:nvPr/>
        </p:nvSpPr>
        <p:spPr>
          <a:xfrm xmlns:a="http://schemas.openxmlformats.org/drawingml/2006/main">
            <a:off x="5791200" y="2476500"/>
            <a:ext cx="609600" cy="38100"/>
          </a:xfrm>
          <a:prstGeom xmlns:a="http://schemas.openxmlformats.org/drawingml/2006/main" prst="rect">
            <a:avLst/>
          </a:prstGeom>
          <a:solidFill xmlns:a="http://schemas.openxmlformats.org/drawingml/2006/main">
            <a:schemeClr val="accent1"/>
          </a:solidFill>
          <a:ln xmlns:a="http://schemas.openxmlformats.org/drawingml/2006/main">
            <a:noFill/>
            <a:prstDash val="solid"/>
          </a:ln>
        </p:spPr>
      </p:sp>
      <p:sp>
        <p:nvSpPr>
          <p:cNvPr id="2" name="Section title">
            <a:extLst xmlns:a="http://schemas.openxmlformats.org/drawingml/2006/main">
              <a:ext uri="{FF2B5EF4-FFF2-40B4-BE49-F238E27FC236}">
                <a16:creationId xmlns:a16="http://schemas.microsoft.com/office/drawing/2014/main" id="{752020A2-F0F1-41FE-BF0D-F980331714DE}"/>
              </a:ext>
            </a:extLst>
          </p:cNvPr>
          <p:cNvSpPr>
            <a:spLocks xmlns:a="http://schemas.openxmlformats.org/drawingml/2006/main" noGrp="1"/>
          </p:cNvSpPr>
          <p:nvPr>
            <p:ph type="title" idx="0"/>
          </p:nvPr>
        </p:nvSpPr>
        <p:spPr>
          <a:xfrm xmlns:a="http://schemas.openxmlformats.org/drawingml/2006/main">
            <a:off x="1219200" y="2857500"/>
            <a:ext cx="9753600" cy="1143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Tree>
  </p:cSld>
</p:sldLayout>
</file>

<file path=ppt/slideLayouts/slideLayout3.xml><?xml version="1.0" encoding="utf-8"?>
<p:sldLayout xmlns:p="http://schemas.openxmlformats.org/presentationml/2006/main">
  <p:cSld name="Title and Body">
    <p:spTree>
      <p:nvGrpSpPr>
        <p:cNvPr id="1" name=""/>
        <p:cNvGrpSpPr/>
        <p:nvPr/>
      </p:nvGrpSpPr>
      <p:grpSpPr>
        <a:xfrm xmlns:a="http://schemas.openxmlformats.org/drawingml/2006/main"/>
      </p:grpSpPr>
      <p:sp>
        <p:nvSpPr>
          <p:cNvPr id="4" name="Accent rule">
            <a:extLst xmlns:a="http://schemas.openxmlformats.org/drawingml/2006/main">
              <a:ext uri="{FF2B5EF4-FFF2-40B4-BE49-F238E27FC236}">
                <a16:creationId xmlns:a16="http://schemas.microsoft.com/office/drawing/2014/main" id="{A0B6ED97-0443-48F4-B081-8AF324EA96A3}"/>
              </a:ext>
            </a:extLst>
          </p:cNvPr>
          <p:cNvSpPr>
            <a:spLocks xmlns:a="http://schemas.openxmlformats.org/drawingml/2006/main" noGrp="1"/>
          </p:cNvSpPr>
          <p:nvPr/>
        </p:nvSpPr>
        <p:spPr>
          <a:xfrm xmlns:a="http://schemas.openxmlformats.org/drawingml/2006/main">
            <a:off x="685800" y="1524000"/>
            <a:ext cx="609600" cy="38100"/>
          </a:xfrm>
          <a:prstGeom xmlns:a="http://schemas.openxmlformats.org/drawingml/2006/main" prst="rect">
            <a:avLst/>
          </a:prstGeom>
          <a:solidFill xmlns:a="http://schemas.openxmlformats.org/drawingml/2006/main">
            <a:schemeClr val="accent1"/>
          </a:solidFill>
          <a:ln xmlns:a="http://schemas.openxmlformats.org/drawingml/2006/main">
            <a:noFill/>
            <a:prstDash val="solid"/>
          </a:ln>
        </p:spPr>
      </p:sp>
      <p:sp>
        <p:nvSpPr>
          <p:cNvPr id="2" name="Title">
            <a:extLst xmlns:a="http://schemas.openxmlformats.org/drawingml/2006/main">
              <a:ext uri="{FF2B5EF4-FFF2-40B4-BE49-F238E27FC236}">
                <a16:creationId xmlns:a16="http://schemas.microsoft.com/office/drawing/2014/main" id="{B6282369-F13A-4741-805A-4DD711FD59CA}"/>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
        <p:nvSpPr>
          <p:cNvPr id="3" name="Body">
            <a:extLst xmlns:a="http://schemas.openxmlformats.org/drawingml/2006/main">
              <a:ext uri="{FF2B5EF4-FFF2-40B4-BE49-F238E27FC236}">
                <a16:creationId xmlns:a16="http://schemas.microsoft.com/office/drawing/2014/main" id="{3753A11F-5118-4CD3-A915-81436815BFF1}"/>
              </a:ext>
            </a:extLst>
          </p:cNvPr>
          <p:cNvSpPr>
            <a:spLocks xmlns:a="http://schemas.openxmlformats.org/drawingml/2006/main" noGrp="1"/>
          </p:cNvSpPr>
          <p:nvPr>
            <p:ph type="body" idx="1"/>
          </p:nvPr>
        </p:nvSpPr>
        <p:spPr>
          <a:xfrm xmlns:a="http://schemas.openxmlformats.org/drawingml/2006/main">
            <a:off x="685800" y="1905000"/>
            <a:ext cx="108204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lvl1pPr marL="228600" indent="-228600">
              <a:lnSpc>
                <a:spcPct val="110000"/>
              </a:lnSpc>
              <a:spcBef>
                <a:spcPts val="0"/>
              </a:spcBef>
              <a:spcAft>
                <a:spcPts val="1200"/>
              </a:spcAft>
              <a:buChar char="•"/>
            </a:lvl1pPr>
            <a:lvl2pPr marL="533400" indent="-228600">
              <a:lnSpc>
                <a:spcPct val="110000"/>
              </a:lnSpc>
              <a:spcBef>
                <a:spcPts val="0"/>
              </a:spcBef>
              <a:spcAft>
                <a:spcPts val="1200"/>
              </a:spcAft>
              <a:buChar char="•"/>
            </a:lvl2pPr>
            <a:lvl3pPr marL="838200" indent="-228600">
              <a:lnSpc>
                <a:spcPct val="110000"/>
              </a:lnSpc>
              <a:spcBef>
                <a:spcPts val="0"/>
              </a:spcBef>
              <a:spcAft>
                <a:spcPts val="1200"/>
              </a:spcAft>
              <a:buChar char="•"/>
            </a:lvl3pPr>
            <a:lvl4pPr marL="1143000" indent="-228600">
              <a:lnSpc>
                <a:spcPct val="110000"/>
              </a:lnSpc>
              <a:spcBef>
                <a:spcPts val="0"/>
              </a:spcBef>
              <a:spcAft>
                <a:spcPts val="1200"/>
              </a:spcAft>
              <a:buChar char="•"/>
            </a:lvl4pPr>
            <a:lvl5pPr marL="1447800" indent="-228600">
              <a:lnSpc>
                <a:spcPct val="110000"/>
              </a:lnSpc>
              <a:spcBef>
                <a:spcPts val="0"/>
              </a:spcBef>
              <a:spcAft>
                <a:spcPts val="1200"/>
              </a:spcAft>
              <a:buChar char="•"/>
            </a:lvl5pPr>
            <a:lvl6pPr marL="1752600" indent="-228600">
              <a:lnSpc>
                <a:spcPct val="110000"/>
              </a:lnSpc>
              <a:spcBef>
                <a:spcPts val="0"/>
              </a:spcBef>
              <a:spcAft>
                <a:spcPts val="1200"/>
              </a:spcAft>
              <a:buChar char="•"/>
            </a:lvl6pPr>
            <a:lvl7pPr marL="2057400" indent="-228600">
              <a:lnSpc>
                <a:spcPct val="110000"/>
              </a:lnSpc>
              <a:spcBef>
                <a:spcPts val="0"/>
              </a:spcBef>
              <a:spcAft>
                <a:spcPts val="1200"/>
              </a:spcAft>
              <a:buChar char="•"/>
            </a:lvl7pPr>
            <a:lvl8pPr marL="2362200" indent="-228600">
              <a:lnSpc>
                <a:spcPct val="110000"/>
              </a:lnSpc>
              <a:spcBef>
                <a:spcPts val="0"/>
              </a:spcBef>
              <a:spcAft>
                <a:spcPts val="1200"/>
              </a:spcAft>
              <a:buChar char="•"/>
            </a:lvl8pPr>
            <a:lvl9pPr marL="2667000" indent="-228600">
              <a:lnSpc>
                <a:spcPct val="110000"/>
              </a:lnSpc>
              <a:spcBef>
                <a:spcPts val="0"/>
              </a:spcBef>
              <a:spcAft>
                <a:spcPts val="1200"/>
              </a:spcAft>
              <a:buChar char="•"/>
            </a:lvl9pPr>
          </a:lstStyle>
          <a:p xmlns:a="http://schemas.openxmlformats.org/drawingml/2006/main"/>
        </p:txBody>
      </p:sp>
    </p:spTree>
  </p:cSld>
</p:sldLayout>
</file>

<file path=ppt/slideLayouts/slideLayout4.xml><?xml version="1.0" encoding="utf-8"?>
<p:sldLayout xmlns:p="http://schemas.openxmlformats.org/presentationml/2006/main">
  <p:cSld name="Title and Two Column">
    <p:spTree>
      <p:nvGrpSpPr>
        <p:cNvPr id="1" name=""/>
        <p:cNvGrpSpPr/>
        <p:nvPr/>
      </p:nvGrpSpPr>
      <p:grpSpPr>
        <a:xfrm xmlns:a="http://schemas.openxmlformats.org/drawingml/2006/main"/>
      </p:grpSpPr>
      <p:sp>
        <p:nvSpPr>
          <p:cNvPr id="5" name="Accent rule">
            <a:extLst xmlns:a="http://schemas.openxmlformats.org/drawingml/2006/main">
              <a:ext uri="{FF2B5EF4-FFF2-40B4-BE49-F238E27FC236}">
                <a16:creationId xmlns:a16="http://schemas.microsoft.com/office/drawing/2014/main" id="{06B68313-BC01-4AC0-84F6-4168ED04CFD4}"/>
              </a:ext>
            </a:extLst>
          </p:cNvPr>
          <p:cNvSpPr>
            <a:spLocks xmlns:a="http://schemas.openxmlformats.org/drawingml/2006/main" noGrp="1"/>
          </p:cNvSpPr>
          <p:nvPr/>
        </p:nvSpPr>
        <p:spPr>
          <a:xfrm xmlns:a="http://schemas.openxmlformats.org/drawingml/2006/main">
            <a:off x="685800" y="1524000"/>
            <a:ext cx="609600" cy="38100"/>
          </a:xfrm>
          <a:prstGeom xmlns:a="http://schemas.openxmlformats.org/drawingml/2006/main" prst="rect">
            <a:avLst/>
          </a:prstGeom>
          <a:solidFill xmlns:a="http://schemas.openxmlformats.org/drawingml/2006/main">
            <a:schemeClr val="accent1"/>
          </a:solidFill>
          <a:ln xmlns:a="http://schemas.openxmlformats.org/drawingml/2006/main">
            <a:noFill/>
            <a:prstDash val="solid"/>
          </a:ln>
        </p:spPr>
      </p:sp>
      <p:sp>
        <p:nvSpPr>
          <p:cNvPr id="2" name="Title">
            <a:extLst xmlns:a="http://schemas.openxmlformats.org/drawingml/2006/main">
              <a:ext uri="{FF2B5EF4-FFF2-40B4-BE49-F238E27FC236}">
                <a16:creationId xmlns:a16="http://schemas.microsoft.com/office/drawing/2014/main" id="{64EC017B-714D-4756-A15E-F9124711E2F2}"/>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
        <p:nvSpPr>
          <p:cNvPr id="3" name="Left column">
            <a:extLst xmlns:a="http://schemas.openxmlformats.org/drawingml/2006/main">
              <a:ext uri="{FF2B5EF4-FFF2-40B4-BE49-F238E27FC236}">
                <a16:creationId xmlns:a16="http://schemas.microsoft.com/office/drawing/2014/main" id="{DC7C9391-FA0A-4569-B564-EE4668DF444D}"/>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lvl1pPr marL="228600" indent="-228600">
              <a:lnSpc>
                <a:spcPct val="110000"/>
              </a:lnSpc>
              <a:spcBef>
                <a:spcPts val="0"/>
              </a:spcBef>
              <a:spcAft>
                <a:spcPts val="1200"/>
              </a:spcAft>
              <a:buChar char="•"/>
            </a:lvl1pPr>
            <a:lvl2pPr marL="533400" indent="-228600">
              <a:lnSpc>
                <a:spcPct val="110000"/>
              </a:lnSpc>
              <a:spcBef>
                <a:spcPts val="0"/>
              </a:spcBef>
              <a:spcAft>
                <a:spcPts val="1200"/>
              </a:spcAft>
              <a:buChar char="•"/>
            </a:lvl2pPr>
            <a:lvl3pPr marL="838200" indent="-228600">
              <a:lnSpc>
                <a:spcPct val="110000"/>
              </a:lnSpc>
              <a:spcBef>
                <a:spcPts val="0"/>
              </a:spcBef>
              <a:spcAft>
                <a:spcPts val="1200"/>
              </a:spcAft>
              <a:buChar char="•"/>
            </a:lvl3pPr>
            <a:lvl4pPr marL="1143000" indent="-228600">
              <a:lnSpc>
                <a:spcPct val="110000"/>
              </a:lnSpc>
              <a:spcBef>
                <a:spcPts val="0"/>
              </a:spcBef>
              <a:spcAft>
                <a:spcPts val="1200"/>
              </a:spcAft>
              <a:buChar char="•"/>
            </a:lvl4pPr>
            <a:lvl5pPr marL="1447800" indent="-228600">
              <a:lnSpc>
                <a:spcPct val="110000"/>
              </a:lnSpc>
              <a:spcBef>
                <a:spcPts val="0"/>
              </a:spcBef>
              <a:spcAft>
                <a:spcPts val="1200"/>
              </a:spcAft>
              <a:buChar char="•"/>
            </a:lvl5pPr>
            <a:lvl6pPr marL="1752600" indent="-228600">
              <a:lnSpc>
                <a:spcPct val="110000"/>
              </a:lnSpc>
              <a:spcBef>
                <a:spcPts val="0"/>
              </a:spcBef>
              <a:spcAft>
                <a:spcPts val="1200"/>
              </a:spcAft>
              <a:buChar char="•"/>
            </a:lvl6pPr>
            <a:lvl7pPr marL="2057400" indent="-228600">
              <a:lnSpc>
                <a:spcPct val="110000"/>
              </a:lnSpc>
              <a:spcBef>
                <a:spcPts val="0"/>
              </a:spcBef>
              <a:spcAft>
                <a:spcPts val="1200"/>
              </a:spcAft>
              <a:buChar char="•"/>
            </a:lvl7pPr>
            <a:lvl8pPr marL="2362200" indent="-228600">
              <a:lnSpc>
                <a:spcPct val="110000"/>
              </a:lnSpc>
              <a:spcBef>
                <a:spcPts val="0"/>
              </a:spcBef>
              <a:spcAft>
                <a:spcPts val="1200"/>
              </a:spcAft>
              <a:buChar char="•"/>
            </a:lvl8pPr>
            <a:lvl9pPr marL="2667000" indent="-228600">
              <a:lnSpc>
                <a:spcPct val="110000"/>
              </a:lnSpc>
              <a:spcBef>
                <a:spcPts val="0"/>
              </a:spcBef>
              <a:spcAft>
                <a:spcPts val="1200"/>
              </a:spcAft>
              <a:buChar char="•"/>
            </a:lvl9pPr>
          </a:lstStyle>
          <a:p xmlns:a="http://schemas.openxmlformats.org/drawingml/2006/main"/>
        </p:txBody>
      </p:sp>
      <p:sp>
        <p:nvSpPr>
          <p:cNvPr id="4" name="Right column">
            <a:extLst xmlns:a="http://schemas.openxmlformats.org/drawingml/2006/main">
              <a:ext uri="{FF2B5EF4-FFF2-40B4-BE49-F238E27FC236}">
                <a16:creationId xmlns:a16="http://schemas.microsoft.com/office/drawing/2014/main" id="{3ECE73F3-2D59-43D9-A049-EADB5D959766}"/>
              </a:ext>
            </a:extLst>
          </p:cNvPr>
          <p:cNvSpPr>
            <a:spLocks xmlns:a="http://schemas.openxmlformats.org/drawingml/2006/main" noGrp="1"/>
          </p:cNvSpPr>
          <p:nvPr>
            <p:ph type="body" idx="2"/>
          </p:nvPr>
        </p:nvSpPr>
        <p:spPr>
          <a:xfrm xmlns:a="http://schemas.openxmlformats.org/drawingml/2006/main">
            <a:off x="64770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lvl1pPr marL="228600" indent="-228600">
              <a:lnSpc>
                <a:spcPct val="110000"/>
              </a:lnSpc>
              <a:spcBef>
                <a:spcPts val="0"/>
              </a:spcBef>
              <a:spcAft>
                <a:spcPts val="1200"/>
              </a:spcAft>
              <a:buChar char="•"/>
            </a:lvl1pPr>
            <a:lvl2pPr marL="533400" indent="-228600">
              <a:lnSpc>
                <a:spcPct val="110000"/>
              </a:lnSpc>
              <a:spcBef>
                <a:spcPts val="0"/>
              </a:spcBef>
              <a:spcAft>
                <a:spcPts val="1200"/>
              </a:spcAft>
              <a:buChar char="•"/>
            </a:lvl2pPr>
            <a:lvl3pPr marL="838200" indent="-228600">
              <a:lnSpc>
                <a:spcPct val="110000"/>
              </a:lnSpc>
              <a:spcBef>
                <a:spcPts val="0"/>
              </a:spcBef>
              <a:spcAft>
                <a:spcPts val="1200"/>
              </a:spcAft>
              <a:buChar char="•"/>
            </a:lvl3pPr>
            <a:lvl4pPr marL="1143000" indent="-228600">
              <a:lnSpc>
                <a:spcPct val="110000"/>
              </a:lnSpc>
              <a:spcBef>
                <a:spcPts val="0"/>
              </a:spcBef>
              <a:spcAft>
                <a:spcPts val="1200"/>
              </a:spcAft>
              <a:buChar char="•"/>
            </a:lvl4pPr>
            <a:lvl5pPr marL="1447800" indent="-228600">
              <a:lnSpc>
                <a:spcPct val="110000"/>
              </a:lnSpc>
              <a:spcBef>
                <a:spcPts val="0"/>
              </a:spcBef>
              <a:spcAft>
                <a:spcPts val="1200"/>
              </a:spcAft>
              <a:buChar char="•"/>
            </a:lvl5pPr>
            <a:lvl6pPr marL="1752600" indent="-228600">
              <a:lnSpc>
                <a:spcPct val="110000"/>
              </a:lnSpc>
              <a:spcBef>
                <a:spcPts val="0"/>
              </a:spcBef>
              <a:spcAft>
                <a:spcPts val="1200"/>
              </a:spcAft>
              <a:buChar char="•"/>
            </a:lvl6pPr>
            <a:lvl7pPr marL="2057400" indent="-228600">
              <a:lnSpc>
                <a:spcPct val="110000"/>
              </a:lnSpc>
              <a:spcBef>
                <a:spcPts val="0"/>
              </a:spcBef>
              <a:spcAft>
                <a:spcPts val="1200"/>
              </a:spcAft>
              <a:buChar char="•"/>
            </a:lvl7pPr>
            <a:lvl8pPr marL="2362200" indent="-228600">
              <a:lnSpc>
                <a:spcPct val="110000"/>
              </a:lnSpc>
              <a:spcBef>
                <a:spcPts val="0"/>
              </a:spcBef>
              <a:spcAft>
                <a:spcPts val="1200"/>
              </a:spcAft>
              <a:buChar char="•"/>
            </a:lvl8pPr>
            <a:lvl9pPr marL="2667000" indent="-228600">
              <a:lnSpc>
                <a:spcPct val="110000"/>
              </a:lnSpc>
              <a:spcBef>
                <a:spcPts val="0"/>
              </a:spcBef>
              <a:spcAft>
                <a:spcPts val="1200"/>
              </a:spcAft>
              <a:buChar char="•"/>
            </a:lvl9pPr>
          </a:lstStyle>
          <a:p xmlns:a="http://schemas.openxmlformats.org/drawingml/2006/main"/>
        </p:txBody>
      </p:sp>
    </p:spTree>
  </p:cSld>
</p:sldLayout>
</file>

<file path=ppt/slideLayouts/slideLayout5.xml><?xml version="1.0" encoding="utf-8"?>
<p:sldLayout xmlns:p="http://schemas.openxmlformats.org/presentationml/2006/main">
  <p:cSld name="Title and One Column">
    <p:spTree>
      <p:nvGrpSpPr>
        <p:cNvPr id="1" name=""/>
        <p:cNvGrpSpPr/>
        <p:nvPr/>
      </p:nvGrpSpPr>
      <p:grpSpPr>
        <a:xfrm xmlns:a="http://schemas.openxmlformats.org/drawingml/2006/main"/>
      </p:grpSpPr>
      <p:sp>
        <p:nvSpPr>
          <p:cNvPr id="4" name="Accent rule">
            <a:extLst xmlns:a="http://schemas.openxmlformats.org/drawingml/2006/main">
              <a:ext uri="{FF2B5EF4-FFF2-40B4-BE49-F238E27FC236}">
                <a16:creationId xmlns:a16="http://schemas.microsoft.com/office/drawing/2014/main" id="{64C4EB43-313C-48A7-AF81-0FB470AAA6D3}"/>
              </a:ext>
            </a:extLst>
          </p:cNvPr>
          <p:cNvSpPr>
            <a:spLocks xmlns:a="http://schemas.openxmlformats.org/drawingml/2006/main" noGrp="1"/>
          </p:cNvSpPr>
          <p:nvPr/>
        </p:nvSpPr>
        <p:spPr>
          <a:xfrm xmlns:a="http://schemas.openxmlformats.org/drawingml/2006/main">
            <a:off x="685800" y="1524000"/>
            <a:ext cx="609600" cy="38100"/>
          </a:xfrm>
          <a:prstGeom xmlns:a="http://schemas.openxmlformats.org/drawingml/2006/main" prst="rect">
            <a:avLst/>
          </a:prstGeom>
          <a:solidFill xmlns:a="http://schemas.openxmlformats.org/drawingml/2006/main">
            <a:schemeClr val="accent1"/>
          </a:solidFill>
          <a:ln xmlns:a="http://schemas.openxmlformats.org/drawingml/2006/main">
            <a:noFill/>
            <a:prstDash val="solid"/>
          </a:ln>
        </p:spPr>
      </p:sp>
      <p:sp>
        <p:nvSpPr>
          <p:cNvPr id="2" name="Title">
            <a:extLst xmlns:a="http://schemas.openxmlformats.org/drawingml/2006/main">
              <a:ext uri="{FF2B5EF4-FFF2-40B4-BE49-F238E27FC236}">
                <a16:creationId xmlns:a16="http://schemas.microsoft.com/office/drawing/2014/main" id="{DF7E8B24-D15A-430D-9560-94B6266AA84F}"/>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
        <p:nvSpPr>
          <p:cNvPr id="3" name="Left column">
            <a:extLst xmlns:a="http://schemas.openxmlformats.org/drawingml/2006/main">
              <a:ext uri="{FF2B5EF4-FFF2-40B4-BE49-F238E27FC236}">
                <a16:creationId xmlns:a16="http://schemas.microsoft.com/office/drawing/2014/main" id="{B23D320A-9565-42CB-B515-87313D98A998}"/>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lvl1pPr marL="228600" indent="-228600">
              <a:lnSpc>
                <a:spcPct val="110000"/>
              </a:lnSpc>
              <a:spcBef>
                <a:spcPts val="0"/>
              </a:spcBef>
              <a:spcAft>
                <a:spcPts val="1200"/>
              </a:spcAft>
              <a:buChar char="•"/>
            </a:lvl1pPr>
            <a:lvl2pPr marL="533400" indent="-228600">
              <a:lnSpc>
                <a:spcPct val="110000"/>
              </a:lnSpc>
              <a:spcBef>
                <a:spcPts val="0"/>
              </a:spcBef>
              <a:spcAft>
                <a:spcPts val="1200"/>
              </a:spcAft>
              <a:buChar char="•"/>
            </a:lvl2pPr>
            <a:lvl3pPr marL="838200" indent="-228600">
              <a:lnSpc>
                <a:spcPct val="110000"/>
              </a:lnSpc>
              <a:spcBef>
                <a:spcPts val="0"/>
              </a:spcBef>
              <a:spcAft>
                <a:spcPts val="1200"/>
              </a:spcAft>
              <a:buChar char="•"/>
            </a:lvl3pPr>
            <a:lvl4pPr marL="1143000" indent="-228600">
              <a:lnSpc>
                <a:spcPct val="110000"/>
              </a:lnSpc>
              <a:spcBef>
                <a:spcPts val="0"/>
              </a:spcBef>
              <a:spcAft>
                <a:spcPts val="1200"/>
              </a:spcAft>
              <a:buChar char="•"/>
            </a:lvl4pPr>
            <a:lvl5pPr marL="1447800" indent="-228600">
              <a:lnSpc>
                <a:spcPct val="110000"/>
              </a:lnSpc>
              <a:spcBef>
                <a:spcPts val="0"/>
              </a:spcBef>
              <a:spcAft>
                <a:spcPts val="1200"/>
              </a:spcAft>
              <a:buChar char="•"/>
            </a:lvl5pPr>
            <a:lvl6pPr marL="1752600" indent="-228600">
              <a:lnSpc>
                <a:spcPct val="110000"/>
              </a:lnSpc>
              <a:spcBef>
                <a:spcPts val="0"/>
              </a:spcBef>
              <a:spcAft>
                <a:spcPts val="1200"/>
              </a:spcAft>
              <a:buChar char="•"/>
            </a:lvl6pPr>
            <a:lvl7pPr marL="2057400" indent="-228600">
              <a:lnSpc>
                <a:spcPct val="110000"/>
              </a:lnSpc>
              <a:spcBef>
                <a:spcPts val="0"/>
              </a:spcBef>
              <a:spcAft>
                <a:spcPts val="1200"/>
              </a:spcAft>
              <a:buChar char="•"/>
            </a:lvl7pPr>
            <a:lvl8pPr marL="2362200" indent="-228600">
              <a:lnSpc>
                <a:spcPct val="110000"/>
              </a:lnSpc>
              <a:spcBef>
                <a:spcPts val="0"/>
              </a:spcBef>
              <a:spcAft>
                <a:spcPts val="1200"/>
              </a:spcAft>
              <a:buChar char="•"/>
            </a:lvl8pPr>
            <a:lvl9pPr marL="2667000" indent="-228600">
              <a:lnSpc>
                <a:spcPct val="110000"/>
              </a:lnSpc>
              <a:spcBef>
                <a:spcPts val="0"/>
              </a:spcBef>
              <a:spcAft>
                <a:spcPts val="1200"/>
              </a:spcAft>
              <a:buChar char="•"/>
            </a:lvl9pPr>
          </a:lstStyle>
          <a:p xmlns:a="http://schemas.openxmlformats.org/drawingml/2006/main"/>
        </p:txBody>
      </p:sp>
    </p:spTree>
  </p:cSld>
</p:sldLayout>
</file>

<file path=ppt/slideLayouts/slideLayout6.xml><?xml version="1.0" encoding="utf-8"?>
<p:sldLayout xmlns:p="http://schemas.openxmlformats.org/presentationml/2006/main" type="blank">
  <p:cSld name="Blank">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4c5bcbecfde742d0" /><Relationship Type="http://schemas.openxmlformats.org/officeDocument/2006/relationships/slideLayout" Target="/ppt/slideLayouts/slideLayout1.xml" Id="Rc45dd32623a64348" /><Relationship Type="http://schemas.openxmlformats.org/officeDocument/2006/relationships/slideLayout" Target="/ppt/slideLayouts/slideLayout2.xml" Id="Rac8220339dff491d" /><Relationship Type="http://schemas.openxmlformats.org/officeDocument/2006/relationships/slideLayout" Target="/ppt/slideLayouts/slideLayout3.xml" Id="R8981930933674df0" /><Relationship Type="http://schemas.openxmlformats.org/officeDocument/2006/relationships/slideLayout" Target="/ppt/slideLayouts/slideLayout4.xml" Id="Rb10c67a0fca84d37" /><Relationship Type="http://schemas.openxmlformats.org/officeDocument/2006/relationships/slideLayout" Target="/ppt/slideLayouts/slideLayout5.xml" Id="Rf6b3fc4055f8401c" /><Relationship Type="http://schemas.openxmlformats.org/officeDocument/2006/relationships/slideLayout" Target="/ppt/slideLayouts/slideLayout6.xml" Id="R33150eb0628b4659"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c45dd32623a64348"/>
    <p:sldLayoutId xmlns:r="http://schemas.openxmlformats.org/officeDocument/2006/relationships" id="2147483650" r:id="Rac8220339dff491d"/>
    <p:sldLayoutId xmlns:r="http://schemas.openxmlformats.org/officeDocument/2006/relationships" id="2147483651" r:id="R8981930933674df0"/>
    <p:sldLayoutId xmlns:r="http://schemas.openxmlformats.org/officeDocument/2006/relationships" id="2147483652" r:id="Rb10c67a0fca84d37"/>
    <p:sldLayoutId xmlns:r="http://schemas.openxmlformats.org/officeDocument/2006/relationships" id="2147483653" r:id="Rf6b3fc4055f8401c"/>
    <p:sldLayoutId xmlns:r="http://schemas.openxmlformats.org/officeDocument/2006/relationships" id="2147483654" r:id="R33150eb0628b4659"/>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6.xml" Id="R75a8e362f4df4077" /><Relationship Type="http://schemas.openxmlformats.org/officeDocument/2006/relationships/notesSlide" Target="/ppt/notesSlides/notesSlide1.xml" Id="Rc3c9ed265954479b" /></Relationships>
</file>

<file path=ppt/slides/_rels/slide2.xml.rels>&#65279;<?xml version="1.0" encoding="utf-8"?><Relationships xmlns="http://schemas.openxmlformats.org/package/2006/relationships"><Relationship Type="http://schemas.openxmlformats.org/officeDocument/2006/relationships/slideLayout" Target="/ppt/slideLayouts/slideLayout6.xml" Id="Rd5987904e7df4033" /><Relationship Type="http://schemas.openxmlformats.org/officeDocument/2006/relationships/notesSlide" Target="/ppt/notesSlides/notesSlide2.xml" Id="Re1a8e5edc43649d9" /></Relationships>
</file>

<file path=ppt/slides/_rels/slide3.xml.rels>&#65279;<?xml version="1.0" encoding="utf-8"?><Relationships xmlns="http://schemas.openxmlformats.org/package/2006/relationships"><Relationship Type="http://schemas.openxmlformats.org/officeDocument/2006/relationships/slideLayout" Target="/ppt/slideLayouts/slideLayout6.xml" Id="R47a0c53d21f24c36" /><Relationship Type="http://schemas.openxmlformats.org/officeDocument/2006/relationships/image" Target="/ppt/media/image.png" Id="R09029bcda6fc4c7e" /><Relationship Type="http://schemas.openxmlformats.org/officeDocument/2006/relationships/notesSlide" Target="/ppt/notesSlides/notesSlide3.xml" Id="Rfcded45698c0463d" /></Relationships>
</file>

<file path=ppt/slides/_rels/slide4.xml.rels>&#65279;<?xml version="1.0" encoding="utf-8"?><Relationships xmlns="http://schemas.openxmlformats.org/package/2006/relationships"><Relationship Type="http://schemas.openxmlformats.org/officeDocument/2006/relationships/slideLayout" Target="/ppt/slideLayouts/slideLayout6.xml" Id="R3a87c363262e43ef" /><Relationship Type="http://schemas.openxmlformats.org/officeDocument/2006/relationships/image" Target="/ppt/media/image2.png" Id="R1e1e4f0a5f974a16" /><Relationship Type="http://schemas.openxmlformats.org/officeDocument/2006/relationships/notesSlide" Target="/ppt/notesSlides/notesSlide4.xml" Id="R659b134284474c0b" /></Relationships>
</file>

<file path=ppt/slides/_rels/slide5.xml.rels>&#65279;<?xml version="1.0" encoding="utf-8"?><Relationships xmlns="http://schemas.openxmlformats.org/package/2006/relationships"><Relationship Type="http://schemas.openxmlformats.org/officeDocument/2006/relationships/slideLayout" Target="/ppt/slideLayouts/slideLayout6.xml" Id="Rec4b0dd4bd9d4792" /><Relationship Type="http://schemas.openxmlformats.org/officeDocument/2006/relationships/image" Target="/ppt/media/image3.png" Id="Rdce73e0ba6244382" /><Relationship Type="http://schemas.openxmlformats.org/officeDocument/2006/relationships/notesSlide" Target="/ppt/notesSlides/notesSlide5.xml" Id="R317b16a7547b4a73" /></Relationships>
</file>

<file path=ppt/slides/_rels/slide6.xml.rels>&#65279;<?xml version="1.0" encoding="utf-8"?><Relationships xmlns="http://schemas.openxmlformats.org/package/2006/relationships"><Relationship Type="http://schemas.openxmlformats.org/officeDocument/2006/relationships/slideLayout" Target="/ppt/slideLayouts/slideLayout6.xml" Id="Ra9a71664f98c43cc" /><Relationship Type="http://schemas.openxmlformats.org/officeDocument/2006/relationships/image" Target="/ppt/media/image4.png" Id="Rb421286960c24516" /><Relationship Type="http://schemas.openxmlformats.org/officeDocument/2006/relationships/notesSlide" Target="/ppt/notesSlides/notesSlide6.xml" Id="R1ffbe87302444ec1" /></Relationships>
</file>

<file path=ppt/slides/_rels/slide7.xml.rels>&#65279;<?xml version="1.0" encoding="utf-8"?><Relationships xmlns="http://schemas.openxmlformats.org/package/2006/relationships"><Relationship Type="http://schemas.openxmlformats.org/officeDocument/2006/relationships/slideLayout" Target="/ppt/slideLayouts/slideLayout6.xml" Id="R9bf7a67268c647ef" /><Relationship Type="http://schemas.openxmlformats.org/officeDocument/2006/relationships/image" Target="/ppt/media/image5.png" Id="R94f81c15300045c4" /><Relationship Type="http://schemas.openxmlformats.org/officeDocument/2006/relationships/notesSlide" Target="/ppt/notesSlides/notesSlide7.xml" Id="Rad546bc632714b84" /></Relationships>
</file>

<file path=ppt/slides/_rels/slide8.xml.rels>&#65279;<?xml version="1.0" encoding="utf-8"?><Relationships xmlns="http://schemas.openxmlformats.org/package/2006/relationships"><Relationship Type="http://schemas.openxmlformats.org/officeDocument/2006/relationships/slideLayout" Target="/ppt/slideLayouts/slideLayout6.xml" Id="Ra320ec0132a744a9" /><Relationship Type="http://schemas.openxmlformats.org/officeDocument/2006/relationships/notesSlide" Target="/ppt/notesSlides/notesSlide8.xml" Id="R2a97154868734ac7" /></Relationships>
</file>

<file path=ppt/slides/_rels/slide9.xml.rels>&#65279;<?xml version="1.0" encoding="utf-8"?><Relationships xmlns="http://schemas.openxmlformats.org/package/2006/relationships"><Relationship Type="http://schemas.openxmlformats.org/officeDocument/2006/relationships/slideLayout" Target="/ppt/slideLayouts/slideLayout6.xml" Id="Rebed392debd64482" /><Relationship Type="http://schemas.openxmlformats.org/officeDocument/2006/relationships/notesSlide" Target="/ppt/notesSlides/notesSlide9.xml" Id="Raa9da1c2fdcb4889" /></Relationships>
</file>

<file path=ppt/slides/_rels/slide10.xml.rels>&#65279;<?xml version="1.0" encoding="utf-8"?><Relationships xmlns="http://schemas.openxmlformats.org/package/2006/relationships"><Relationship Type="http://schemas.openxmlformats.org/officeDocument/2006/relationships/slideLayout" Target="/ppt/slideLayouts/slideLayout6.xml" Id="Rc4ca7279b8434ed0" /><Relationship Type="http://schemas.openxmlformats.org/officeDocument/2006/relationships/notesSlide" Target="/ppt/notesSlides/notesSlide10.xml" Id="R712b58128d614e67" /></Relationships>
</file>

<file path=ppt/slides/_rels/slide11.xml.rels>&#65279;<?xml version="1.0" encoding="utf-8"?><Relationships xmlns="http://schemas.openxmlformats.org/package/2006/relationships"><Relationship Type="http://schemas.openxmlformats.org/officeDocument/2006/relationships/slideLayout" Target="/ppt/slideLayouts/slideLayout6.xml" Id="Re04273f18e5f4d9d" /><Relationship Type="http://schemas.openxmlformats.org/officeDocument/2006/relationships/image" Target="/ppt/media/image6.png" Id="Rffbd303480a645c9" /><Relationship Type="http://schemas.openxmlformats.org/officeDocument/2006/relationships/notesSlide" Target="/ppt/notesSlides/notesSlide11.xml" Id="Ra9f92704b13b4e2c" /></Relationships>
</file>

<file path=ppt/slides/_rels/slide12.xml.rels>&#65279;<?xml version="1.0" encoding="utf-8"?><Relationships xmlns="http://schemas.openxmlformats.org/package/2006/relationships"><Relationship Type="http://schemas.openxmlformats.org/officeDocument/2006/relationships/slideLayout" Target="/ppt/slideLayouts/slideLayout6.xml" Id="R0573404207d149b6" /><Relationship Type="http://schemas.openxmlformats.org/officeDocument/2006/relationships/image" Target="/ppt/media/image7.png" Id="R376534461ded4be1" /><Relationship Type="http://schemas.openxmlformats.org/officeDocument/2006/relationships/notesSlide" Target="/ppt/notesSlides/notesSlide12.xml" Id="Rb5d91edd551c444e" /></Relationships>
</file>

<file path=ppt/slides/_rels/slide13.xml.rels>&#65279;<?xml version="1.0" encoding="utf-8"?><Relationships xmlns="http://schemas.openxmlformats.org/package/2006/relationships"><Relationship Type="http://schemas.openxmlformats.org/officeDocument/2006/relationships/slideLayout" Target="/ppt/slideLayouts/slideLayout6.xml" Id="R177b2ae4db784013" /><Relationship Type="http://schemas.openxmlformats.org/officeDocument/2006/relationships/image" Target="/ppt/media/image8.png" Id="Rd2a1290352f54957" /><Relationship Type="http://schemas.openxmlformats.org/officeDocument/2006/relationships/notesSlide" Target="/ppt/notesSlides/notesSlide13.xml" Id="R6d49c3e6ea964cea" /></Relationships>
</file>

<file path=ppt/slides/_rels/slide14.xml.rels>&#65279;<?xml version="1.0" encoding="utf-8"?><Relationships xmlns="http://schemas.openxmlformats.org/package/2006/relationships"><Relationship Type="http://schemas.openxmlformats.org/officeDocument/2006/relationships/slideLayout" Target="/ppt/slideLayouts/slideLayout6.xml" Id="R66098f737da44e1c" /><Relationship Type="http://schemas.openxmlformats.org/officeDocument/2006/relationships/image" Target="/ppt/media/image9.png" Id="R61c40510e6c1424a" /><Relationship Type="http://schemas.openxmlformats.org/officeDocument/2006/relationships/notesSlide" Target="/ppt/notesSlides/notesSlide14.xml" Id="R6bd0ff90998c483b" /></Relationships>
</file>

<file path=ppt/slides/_rels/slide15.xml.rels>&#65279;<?xml version="1.0" encoding="utf-8"?><Relationships xmlns="http://schemas.openxmlformats.org/package/2006/relationships"><Relationship Type="http://schemas.openxmlformats.org/officeDocument/2006/relationships/slideLayout" Target="/ppt/slideLayouts/slideLayout6.xml" Id="Rff9eb1954c1b4ab6" /><Relationship Type="http://schemas.openxmlformats.org/officeDocument/2006/relationships/image" Target="/ppt/media/image10.png" Id="R6caac583dec945e7" /><Relationship Type="http://schemas.openxmlformats.org/officeDocument/2006/relationships/notesSlide" Target="/ppt/notesSlides/notesSlide15.xml" Id="Rc10a113570d249b5" /></Relationships>
</file>

<file path=ppt/slides/_rels/slide16.xml.rels>&#65279;<?xml version="1.0" encoding="utf-8"?><Relationships xmlns="http://schemas.openxmlformats.org/package/2006/relationships"><Relationship Type="http://schemas.openxmlformats.org/officeDocument/2006/relationships/slideLayout" Target="/ppt/slideLayouts/slideLayout6.xml" Id="Rc8cbd9f38f4b4465" /><Relationship Type="http://schemas.openxmlformats.org/officeDocument/2006/relationships/notesSlide" Target="/ppt/notesSlides/notesSlide16.xml" Id="R529fd336fcd74cf6" /></Relationships>
</file>

<file path=ppt/slides/_rels/slide17.xml.rels>&#65279;<?xml version="1.0" encoding="utf-8"?><Relationships xmlns="http://schemas.openxmlformats.org/package/2006/relationships"><Relationship Type="http://schemas.openxmlformats.org/officeDocument/2006/relationships/slideLayout" Target="/ppt/slideLayouts/slideLayout6.xml" Id="R16cd4f5dac344f49" /><Relationship Type="http://schemas.openxmlformats.org/officeDocument/2006/relationships/image" Target="/ppt/media/image11.png" Id="R22e50ff9076c403b" /><Relationship Type="http://schemas.openxmlformats.org/officeDocument/2006/relationships/notesSlide" Target="/ppt/notesSlides/notesSlide17.xml" Id="Rff709881c31c4836" /></Relationships>
</file>

<file path=ppt/slides/_rels/slide18.xml.rels>&#65279;<?xml version="1.0" encoding="utf-8"?><Relationships xmlns="http://schemas.openxmlformats.org/package/2006/relationships"><Relationship Type="http://schemas.openxmlformats.org/officeDocument/2006/relationships/slideLayout" Target="/ppt/slideLayouts/slideLayout6.xml" Id="R743406ccba0d4bf5" /><Relationship Type="http://schemas.openxmlformats.org/officeDocument/2006/relationships/image" Target="/ppt/media/image12.png" Id="R8f22eb2e7773426d" /><Relationship Type="http://schemas.openxmlformats.org/officeDocument/2006/relationships/notesSlide" Target="/ppt/notesSlides/notesSlide18.xml" Id="R4f8c18f717c24cef" /></Relationships>
</file>

<file path=ppt/slides/_rels/slide19.xml.rels>&#65279;<?xml version="1.0" encoding="utf-8"?><Relationships xmlns="http://schemas.openxmlformats.org/package/2006/relationships"><Relationship Type="http://schemas.openxmlformats.org/officeDocument/2006/relationships/slideLayout" Target="/ppt/slideLayouts/slideLayout6.xml" Id="Rb9e9d6d6cbd44bf2" /><Relationship Type="http://schemas.openxmlformats.org/officeDocument/2006/relationships/image" Target="/ppt/media/image13.png" Id="R2dd9c1bbeb1149b7" /><Relationship Type="http://schemas.openxmlformats.org/officeDocument/2006/relationships/notesSlide" Target="/ppt/notesSlides/notesSlide19.xml" Id="R1a7f454d90724e7e" /></Relationships>
</file>

<file path=ppt/slides/_rels/slide20.xml.rels>&#65279;<?xml version="1.0" encoding="utf-8"?><Relationships xmlns="http://schemas.openxmlformats.org/package/2006/relationships"><Relationship Type="http://schemas.openxmlformats.org/officeDocument/2006/relationships/slideLayout" Target="/ppt/slideLayouts/slideLayout6.xml" Id="Rd8fe5e087bc34ea7" /><Relationship Type="http://schemas.openxmlformats.org/officeDocument/2006/relationships/image" Target="/ppt/media/image14.png" Id="R1ff4cc47c73c4e9b" /><Relationship Type="http://schemas.openxmlformats.org/officeDocument/2006/relationships/notesSlide" Target="/ppt/notesSlides/notesSlide20.xml" Id="R9ff67850899c4c73" /></Relationships>
</file>

<file path=ppt/slides/_rels/slide21.xml.rels>&#65279;<?xml version="1.0" encoding="utf-8"?><Relationships xmlns="http://schemas.openxmlformats.org/package/2006/relationships"><Relationship Type="http://schemas.openxmlformats.org/officeDocument/2006/relationships/slideLayout" Target="/ppt/slideLayouts/slideLayout6.xml" Id="R23e72a581630486a" /><Relationship Type="http://schemas.openxmlformats.org/officeDocument/2006/relationships/notesSlide" Target="/ppt/notesSlides/notesSlide21.xml" Id="R3acce5390dfd48f1" /></Relationships>
</file>

<file path=ppt/slides/_rels/slide22.xml.rels>&#65279;<?xml version="1.0" encoding="utf-8"?><Relationships xmlns="http://schemas.openxmlformats.org/package/2006/relationships"><Relationship Type="http://schemas.openxmlformats.org/officeDocument/2006/relationships/slideLayout" Target="/ppt/slideLayouts/slideLayout6.xml" Id="R90b6a0e077fa4b8c" /><Relationship Type="http://schemas.openxmlformats.org/officeDocument/2006/relationships/image" Target="/ppt/media/image15.png" Id="R029f703160634917" /><Relationship Type="http://schemas.openxmlformats.org/officeDocument/2006/relationships/notesSlide" Target="/ppt/notesSlides/notesSlide22.xml" Id="Rb4fb9dc4cf11471b" /></Relationships>
</file>

<file path=ppt/slides/_rels/slide23.xml.rels>&#65279;<?xml version="1.0" encoding="utf-8"?><Relationships xmlns="http://schemas.openxmlformats.org/package/2006/relationships"><Relationship Type="http://schemas.openxmlformats.org/officeDocument/2006/relationships/slideLayout" Target="/ppt/slideLayouts/slideLayout6.xml" Id="R668ea39b6af64f11" /><Relationship Type="http://schemas.openxmlformats.org/officeDocument/2006/relationships/image" Target="/ppt/media/image16.png" Id="Rb942656ba6444b8e" /><Relationship Type="http://schemas.openxmlformats.org/officeDocument/2006/relationships/notesSlide" Target="/ppt/notesSlides/notesSlide23.xml" Id="R898f119f91244204" /></Relationships>
</file>

<file path=ppt/slides/_rels/slide24.xml.rels>&#65279;<?xml version="1.0" encoding="utf-8"?><Relationships xmlns="http://schemas.openxmlformats.org/package/2006/relationships"><Relationship Type="http://schemas.openxmlformats.org/officeDocument/2006/relationships/slideLayout" Target="/ppt/slideLayouts/slideLayout6.xml" Id="Rd63af3d753e74678" /><Relationship Type="http://schemas.openxmlformats.org/officeDocument/2006/relationships/notesSlide" Target="/ppt/notesSlides/notesSlide24.xml" Id="R4c3e16ed0f3e4cf0" /></Relationships>
</file>

<file path=ppt/slides/_rels/slide25.xml.rels>&#65279;<?xml version="1.0" encoding="utf-8"?><Relationships xmlns="http://schemas.openxmlformats.org/package/2006/relationships"><Relationship Type="http://schemas.openxmlformats.org/officeDocument/2006/relationships/slideLayout" Target="/ppt/slideLayouts/slideLayout6.xml" Id="Rbf08d6ba4b004107" /><Relationship Type="http://schemas.openxmlformats.org/officeDocument/2006/relationships/image" Target="/ppt/media/image17.png" Id="Rb187a9d662b34e40" /><Relationship Type="http://schemas.openxmlformats.org/officeDocument/2006/relationships/notesSlide" Target="/ppt/notesSlides/notesSlide25.xml" Id="R75ebdd3f64c94ddd" /></Relationships>
</file>

<file path=ppt/slides/_rels/slide26.xml.rels>&#65279;<?xml version="1.0" encoding="utf-8"?><Relationships xmlns="http://schemas.openxmlformats.org/package/2006/relationships"><Relationship Type="http://schemas.openxmlformats.org/officeDocument/2006/relationships/slideLayout" Target="/ppt/slideLayouts/slideLayout6.xml" Id="R8335a46dbedd409c" /><Relationship Type="http://schemas.openxmlformats.org/officeDocument/2006/relationships/notesSlide" Target="/ppt/notesSlides/notesSlide26.xml" Id="Re138860cbd5b4571" /></Relationships>
</file>

<file path=ppt/slides/_rels/slide27.xml.rels>&#65279;<?xml version="1.0" encoding="utf-8"?><Relationships xmlns="http://schemas.openxmlformats.org/package/2006/relationships"><Relationship Type="http://schemas.openxmlformats.org/officeDocument/2006/relationships/slideLayout" Target="/ppt/slideLayouts/slideLayout6.xml" Id="R1ba4611dee88484b" /><Relationship Type="http://schemas.openxmlformats.org/officeDocument/2006/relationships/image" Target="/ppt/media/image18.png" Id="Rcc84696cb9044ba6" /><Relationship Type="http://schemas.openxmlformats.org/officeDocument/2006/relationships/notesSlide" Target="/ppt/notesSlides/notesSlide27.xml" Id="Rca785e5eefaf4726" /></Relationships>
</file>

<file path=ppt/slides/_rels/slide28.xml.rels>&#65279;<?xml version="1.0" encoding="utf-8"?><Relationships xmlns="http://schemas.openxmlformats.org/package/2006/relationships"><Relationship Type="http://schemas.openxmlformats.org/officeDocument/2006/relationships/slideLayout" Target="/ppt/slideLayouts/slideLayout6.xml" Id="Rd9121794f81d41d9" /><Relationship Type="http://schemas.openxmlformats.org/officeDocument/2006/relationships/notesSlide" Target="/ppt/notesSlides/notesSlide28.xml" Id="R2fad5a625b0245cb" /></Relationships>
</file>

<file path=ppt/slides/slide1.xml><?xml version="1.0" encoding="utf-8"?>
<p:sld xmlns:p="http://schemas.openxmlformats.org/presentationml/2006/main">
  <p:cSld>
    <p:bg>
      <p:bgPr>
        <a:solidFill xmlns:a="http://schemas.openxmlformats.org/drawingml/2006/main">
          <a:srgbClr val="123A3B"/>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13A4D3D6-FD77-4176-8176-99D986E2D06B}"/>
              </a:ext>
            </a:extLst>
          </p:cNvPr>
          <p:cNvSpPr>
            <a:spLocks xmlns:a="http://schemas.openxmlformats.org/drawingml/2006/main" noGrp="1"/>
          </p:cNvSpPr>
          <p:nvPr/>
        </p:nvSpPr>
        <p:spPr>
          <a:xfrm xmlns:a="http://schemas.openxmlformats.org/drawingml/2006/main">
            <a:off x="685800" y="619125"/>
            <a:ext cx="10820400"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1950" b="1">
                <a:solidFill>
                  <a:srgbClr val="A9D6BF"/>
                </a:solidFill>
                <a:latin typeface="Aptos"/>
                <a:ea typeface="Aptos"/>
                <a:cs typeface="Aptos"/>
              </a:defRPr>
            </a:pPr>
            <a:r>
              <a:rPr sz="1950" b="1">
                <a:solidFill>
                  <a:srgbClr val="A9D6BF"/>
                </a:solidFill>
                <a:latin typeface="Aptos"/>
                <a:ea typeface="Aptos"/>
                <a:cs typeface="Aptos"/>
              </a:rPr>
              <a:t>AITrain</a:t>
            </a:r>
          </a:p>
        </p:txBody>
      </p:sp>
      <p:sp>
        <p:nvSpPr>
          <p:cNvPr id="2" name="">
            <a:extLst xmlns:a="http://schemas.openxmlformats.org/drawingml/2006/main">
              <a:ext uri="{FF2B5EF4-FFF2-40B4-BE49-F238E27FC236}">
                <a16:creationId xmlns:a16="http://schemas.microsoft.com/office/drawing/2014/main" id="{545E34A7-C605-40D7-9E52-D313F6B738ED}"/>
              </a:ext>
            </a:extLst>
          </p:cNvPr>
          <p:cNvSpPr>
            <a:spLocks xmlns:a="http://schemas.openxmlformats.org/drawingml/2006/main" noGrp="1"/>
          </p:cNvSpPr>
          <p:nvPr/>
        </p:nvSpPr>
        <p:spPr>
          <a:xfrm xmlns:a="http://schemas.openxmlformats.org/drawingml/2006/main">
            <a:off x="685800" y="1647825"/>
            <a:ext cx="10820400" cy="1952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4425" b="1">
                <a:solidFill>
                  <a:srgbClr val="FFFFFF"/>
                </a:solidFill>
                <a:latin typeface="Aptos"/>
                <a:ea typeface="Aptos"/>
                <a:cs typeface="Aptos"/>
              </a:defRPr>
            </a:pPr>
            <a:r>
              <a:rPr sz="4425" b="1">
                <a:solidFill>
                  <a:srgbClr val="FFFFFF"/>
                </a:solidFill>
                <a:latin typeface="Aptos"/>
                <a:ea typeface="Aptos"/>
                <a:cs typeface="Aptos"/>
              </a:rPr>
              <a:t>Plant Production &amp;</a:t>
            </a:r>
          </a:p>
          <a:p xmlns:a="http://schemas.openxmlformats.org/drawingml/2006/main">
            <a:pPr>
              <a:defRPr sz="4425" b="1">
                <a:solidFill>
                  <a:srgbClr val="FFFFFF"/>
                </a:solidFill>
                <a:latin typeface="Aptos"/>
                <a:ea typeface="Aptos"/>
                <a:cs typeface="Aptos"/>
              </a:defRPr>
            </a:pPr>
            <a:r>
              <a:rPr sz="4425" b="1">
                <a:solidFill>
                  <a:srgbClr val="FFFFFF"/>
                </a:solidFill>
                <a:latin typeface="Aptos"/>
                <a:ea typeface="Aptos"/>
                <a:cs typeface="Aptos"/>
              </a:rPr>
              <a:t>Crop Management</a:t>
            </a:r>
          </a:p>
        </p:txBody>
      </p:sp>
      <p:sp>
        <p:nvSpPr>
          <p:cNvPr id="3" name="">
            <a:extLst xmlns:a="http://schemas.openxmlformats.org/drawingml/2006/main">
              <a:ext uri="{FF2B5EF4-FFF2-40B4-BE49-F238E27FC236}">
                <a16:creationId xmlns:a16="http://schemas.microsoft.com/office/drawing/2014/main" id="{02FFE279-690C-4D2E-AB97-A708BAFCA22B}"/>
              </a:ext>
            </a:extLst>
          </p:cNvPr>
          <p:cNvSpPr>
            <a:spLocks xmlns:a="http://schemas.openxmlformats.org/drawingml/2006/main" noGrp="1"/>
          </p:cNvSpPr>
          <p:nvPr/>
        </p:nvSpPr>
        <p:spPr>
          <a:xfrm xmlns:a="http://schemas.openxmlformats.org/drawingml/2006/main">
            <a:off x="723900" y="4162425"/>
            <a:ext cx="10668000" cy="5048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2025" b="0">
                <a:solidFill>
                  <a:srgbClr val="FFFFFF"/>
                </a:solidFill>
                <a:latin typeface="Aptos"/>
                <a:ea typeface="Aptos"/>
                <a:cs typeface="Aptos"/>
              </a:defRPr>
            </a:pPr>
            <a:r>
              <a:rPr sz="2025" b="0">
                <a:solidFill>
                  <a:srgbClr val="FFFFFF"/>
                </a:solidFill>
                <a:latin typeface="Aptos"/>
                <a:ea typeface="Aptos"/>
                <a:cs typeface="Aptos"/>
              </a:rPr>
              <a:t>Agronomy, sensing and AI in crop decisions</a:t>
            </a:r>
          </a:p>
        </p:txBody>
      </p:sp>
      <p:sp>
        <p:nvSpPr>
          <p:cNvPr id="4" name="">
            <a:extLst xmlns:a="http://schemas.openxmlformats.org/drawingml/2006/main">
              <a:ext uri="{FF2B5EF4-FFF2-40B4-BE49-F238E27FC236}">
                <a16:creationId xmlns:a16="http://schemas.microsoft.com/office/drawing/2014/main" id="{FD82C726-AB57-40D6-AA11-3320CB24D1AE}"/>
              </a:ext>
            </a:extLst>
          </p:cNvPr>
          <p:cNvSpPr>
            <a:spLocks xmlns:a="http://schemas.openxmlformats.org/drawingml/2006/main" noGrp="1"/>
          </p:cNvSpPr>
          <p:nvPr/>
        </p:nvSpPr>
        <p:spPr>
          <a:xfrm xmlns:a="http://schemas.openxmlformats.org/drawingml/2006/main">
            <a:off x="723900" y="4714875"/>
            <a:ext cx="10668000" cy="5048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2025" b="0">
                <a:solidFill>
                  <a:srgbClr val="CDE3DC"/>
                </a:solidFill>
                <a:latin typeface="Aptos"/>
                <a:ea typeface="Aptos"/>
                <a:cs typeface="Aptos"/>
              </a:defRPr>
            </a:pPr>
            <a:r>
              <a:rPr sz="2025" b="0">
                <a:solidFill>
                  <a:srgbClr val="CDE3DC"/>
                </a:solidFill>
                <a:latin typeface="Aptos"/>
                <a:ea typeface="Aptos"/>
                <a:cs typeface="Aptos"/>
              </a:rPr>
              <a:t>Lecturer Dr. Alexandru Bogdan Ghețe</a:t>
            </a:r>
          </a:p>
        </p:txBody>
      </p:sp>
      <p:sp>
        <p:nvSpPr>
          <p:cNvPr id="5" name="">
            <a:extLst xmlns:a="http://schemas.openxmlformats.org/drawingml/2006/main">
              <a:ext uri="{FF2B5EF4-FFF2-40B4-BE49-F238E27FC236}">
                <a16:creationId xmlns:a16="http://schemas.microsoft.com/office/drawing/2014/main" id="{98FBFDA0-AFA4-4C47-BA46-9F5447909574}"/>
              </a:ext>
            </a:extLst>
          </p:cNvPr>
          <p:cNvSpPr>
            <a:spLocks xmlns:a="http://schemas.openxmlformats.org/drawingml/2006/main" noGrp="1"/>
          </p:cNvSpPr>
          <p:nvPr/>
        </p:nvSpPr>
        <p:spPr>
          <a:xfrm xmlns:a="http://schemas.openxmlformats.org/drawingml/2006/main">
            <a:off x="723900" y="5267325"/>
            <a:ext cx="10668000" cy="5048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2025" b="0">
                <a:solidFill>
                  <a:srgbClr val="CDE3DC"/>
                </a:solidFill>
                <a:latin typeface="Aptos"/>
                <a:ea typeface="Aptos"/>
                <a:cs typeface="Aptos"/>
              </a:defRPr>
            </a:pPr>
            <a:r>
              <a:rPr sz="2025" b="0">
                <a:solidFill>
                  <a:srgbClr val="CDE3DC"/>
                </a:solidFill>
                <a:latin typeface="Aptos"/>
                <a:ea typeface="Aptos"/>
                <a:cs typeface="Aptos"/>
              </a:rPr>
              <a:t>AITrain Erasmus+ project</a:t>
            </a:r>
          </a:p>
        </p:txBody>
      </p:sp>
      <p:sp>
        <p:nvSpPr>
          <p:cNvPr id="6" name="">
            <a:extLst xmlns:a="http://schemas.openxmlformats.org/drawingml/2006/main">
              <a:ext uri="{FF2B5EF4-FFF2-40B4-BE49-F238E27FC236}">
                <a16:creationId xmlns:a16="http://schemas.microsoft.com/office/drawing/2014/main" id="{C6C92D76-20B5-42E6-86FC-CA5FD84E72D9}"/>
              </a:ext>
            </a:extLst>
          </p:cNvPr>
          <p:cNvSpPr>
            <a:spLocks xmlns:a="http://schemas.openxmlformats.org/drawingml/2006/main" noGrp="1"/>
          </p:cNvSpPr>
          <p:nvPr/>
        </p:nvSpPr>
        <p:spPr>
          <a:xfrm xmlns:a="http://schemas.openxmlformats.org/drawingml/2006/main">
            <a:off x="685800" y="6467475"/>
            <a:ext cx="923925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1275" b="0">
                <a:solidFill>
                  <a:srgbClr val="A9D6BF"/>
                </a:solidFill>
                <a:latin typeface="Aptos"/>
                <a:ea typeface="Aptos"/>
                <a:cs typeface="Aptos"/>
              </a:defRPr>
            </a:pPr>
            <a:r>
              <a:rPr sz="1275" b="0">
                <a:solidFill>
                  <a:srgbClr val="A9D6BF"/>
                </a:solidFill>
                <a:latin typeface="Aptos"/>
                <a:ea typeface="Aptos"/>
                <a:cs typeface="Aptos"/>
              </a:rPr>
              <a:t>AITrain</a:t>
            </a:r>
          </a:p>
        </p:txBody>
      </p:sp>
      <p:sp>
        <p:nvSpPr>
          <p:cNvPr id="7" name="">
            <a:extLst xmlns:a="http://schemas.openxmlformats.org/drawingml/2006/main">
              <a:ext uri="{FF2B5EF4-FFF2-40B4-BE49-F238E27FC236}">
                <a16:creationId xmlns:a16="http://schemas.microsoft.com/office/drawing/2014/main" id="{C2051608-145F-4DF1-B0A6-14E6BD28C0AE}"/>
              </a:ext>
            </a:extLst>
          </p:cNvPr>
          <p:cNvSpPr>
            <a:spLocks xmlns:a="http://schemas.openxmlformats.org/drawingml/2006/main" noGrp="1"/>
          </p:cNvSpPr>
          <p:nvPr/>
        </p:nvSpPr>
        <p:spPr>
          <a:xfrm xmlns:a="http://schemas.openxmlformats.org/drawingml/2006/main">
            <a:off x="11049000" y="6448425"/>
            <a:ext cx="457200"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1350" b="0">
                <a:solidFill>
                  <a:srgbClr val="A9D6BF"/>
                </a:solidFill>
                <a:latin typeface="Aptos"/>
                <a:ea typeface="Aptos"/>
                <a:cs typeface="Aptos"/>
              </a:defRPr>
            </a:pPr>
            <a:r>
              <a:rPr sz="1350" b="0">
                <a:solidFill>
                  <a:srgbClr val="A9D6BF"/>
                </a:solidFill>
                <a:latin typeface="Aptos"/>
                <a:ea typeface="Aptos"/>
                <a:cs typeface="Aptos"/>
              </a:rPr>
              <a:t>01</a:t>
            </a:r>
          </a:p>
        </p:txBody>
      </p:sp>
    </p:spTree>
    <p:extLst>
      <p:ext uri="{BB962C8B-B14F-4D97-AF65-F5344CB8AC3E}">
        <p14:creationId xmlns:p14="http://schemas.microsoft.com/office/powerpoint/2010/main" val="615612330"/>
      </p:ext>
    </p:extLst>
  </p:cSld>
</p:sld>
</file>

<file path=ppt/slides/slide2.xml><?xml version="1.0" encoding="utf-8"?>
<p:sld xmlns:p="http://schemas.openxmlformats.org/presentationml/2006/main">
  <p:cSld>
    <p:bg>
      <p:bgPr>
        <a:solidFill xmlns:a="http://schemas.openxmlformats.org/drawingml/2006/main">
          <a:srgbClr val="FAFBF7"/>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86DB58A7-A8E1-4129-87BB-E796874A8133}"/>
              </a:ext>
            </a:extLst>
          </p:cNvPr>
          <p:cNvSpPr>
            <a:spLocks xmlns:a="http://schemas.openxmlformats.org/drawingml/2006/main" noGrp="1"/>
          </p:cNvSpPr>
          <p:nvPr/>
        </p:nvSpPr>
        <p:spPr>
          <a:xfrm xmlns:a="http://schemas.openxmlformats.org/drawingml/2006/main">
            <a:off x="685800" y="514350"/>
            <a:ext cx="10820400" cy="981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3225" b="1">
                <a:solidFill>
                  <a:srgbClr val="172E32"/>
                </a:solidFill>
                <a:latin typeface="Aptos"/>
                <a:ea typeface="Aptos"/>
                <a:cs typeface="Aptos"/>
              </a:defRPr>
            </a:pPr>
            <a:r>
              <a:rPr sz="3225" b="1">
                <a:solidFill>
                  <a:srgbClr val="172E32"/>
                </a:solidFill>
                <a:latin typeface="Aptos"/>
                <a:ea typeface="Aptos"/>
                <a:cs typeface="Aptos"/>
              </a:rPr>
              <a:t>Learning outcomes</a:t>
            </a:r>
          </a:p>
        </p:txBody>
      </p:sp>
      <p:sp>
        <p:nvSpPr>
          <p:cNvPr id="2" name="">
            <a:extLst xmlns:a="http://schemas.openxmlformats.org/drawingml/2006/main">
              <a:ext uri="{FF2B5EF4-FFF2-40B4-BE49-F238E27FC236}">
                <a16:creationId xmlns:a16="http://schemas.microsoft.com/office/drawing/2014/main" id="{988C751D-9EC1-4C2B-B766-FF4C5624C3D1}"/>
              </a:ext>
            </a:extLst>
          </p:cNvPr>
          <p:cNvSpPr>
            <a:spLocks xmlns:a="http://schemas.openxmlformats.org/drawingml/2006/main" noGrp="1"/>
          </p:cNvSpPr>
          <p:nvPr/>
        </p:nvSpPr>
        <p:spPr>
          <a:xfrm xmlns:a="http://schemas.openxmlformats.org/drawingml/2006/main">
            <a:off x="685800" y="1905000"/>
            <a:ext cx="10820400" cy="8191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2400" b="0">
                <a:solidFill>
                  <a:srgbClr val="172E32"/>
                </a:solidFill>
                <a:latin typeface="Aptos"/>
                <a:ea typeface="Aptos"/>
                <a:cs typeface="Aptos"/>
              </a:defRPr>
            </a:pPr>
            <a:r>
              <a:rPr sz="2400" b="0">
                <a:solidFill>
                  <a:srgbClr val="172E32"/>
                </a:solidFill>
                <a:latin typeface="Aptos"/>
                <a:ea typeface="Aptos"/>
                <a:cs typeface="Aptos"/>
              </a:rPr>
              <a:t>Explain the main factors that influence crop performance.</a:t>
            </a:r>
          </a:p>
        </p:txBody>
      </p:sp>
      <p:sp>
        <p:nvSpPr>
          <p:cNvPr id="3" name="">
            <a:extLst xmlns:a="http://schemas.openxmlformats.org/drawingml/2006/main">
              <a:ext uri="{FF2B5EF4-FFF2-40B4-BE49-F238E27FC236}">
                <a16:creationId xmlns:a16="http://schemas.microsoft.com/office/drawing/2014/main" id="{39534CC9-9DCD-4755-9109-1B2FD15BFD0D}"/>
              </a:ext>
            </a:extLst>
          </p:cNvPr>
          <p:cNvSpPr>
            <a:spLocks xmlns:a="http://schemas.openxmlformats.org/drawingml/2006/main" noGrp="1"/>
          </p:cNvSpPr>
          <p:nvPr/>
        </p:nvSpPr>
        <p:spPr>
          <a:xfrm xmlns:a="http://schemas.openxmlformats.org/drawingml/2006/main">
            <a:off x="685800" y="2838450"/>
            <a:ext cx="10820400" cy="8191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2400" b="0">
                <a:solidFill>
                  <a:srgbClr val="172E32"/>
                </a:solidFill>
                <a:latin typeface="Aptos"/>
                <a:ea typeface="Aptos"/>
                <a:cs typeface="Aptos"/>
              </a:defRPr>
            </a:pPr>
            <a:r>
              <a:rPr sz="2400" b="0">
                <a:solidFill>
                  <a:srgbClr val="172E32"/>
                </a:solidFill>
                <a:latin typeface="Aptos"/>
                <a:ea typeface="Aptos"/>
                <a:cs typeface="Aptos"/>
              </a:rPr>
              <a:t>Connect field measurements with management decisions.</a:t>
            </a:r>
          </a:p>
        </p:txBody>
      </p:sp>
      <p:sp>
        <p:nvSpPr>
          <p:cNvPr id="4" name="">
            <a:extLst xmlns:a="http://schemas.openxmlformats.org/drawingml/2006/main">
              <a:ext uri="{FF2B5EF4-FFF2-40B4-BE49-F238E27FC236}">
                <a16:creationId xmlns:a16="http://schemas.microsoft.com/office/drawing/2014/main" id="{E4751AFD-7258-43FA-8220-A45B3D717140}"/>
              </a:ext>
            </a:extLst>
          </p:cNvPr>
          <p:cNvSpPr>
            <a:spLocks xmlns:a="http://schemas.openxmlformats.org/drawingml/2006/main" noGrp="1"/>
          </p:cNvSpPr>
          <p:nvPr/>
        </p:nvSpPr>
        <p:spPr>
          <a:xfrm xmlns:a="http://schemas.openxmlformats.org/drawingml/2006/main">
            <a:off x="685800" y="3771900"/>
            <a:ext cx="10820400" cy="8191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2400" b="0">
                <a:solidFill>
                  <a:srgbClr val="172E32"/>
                </a:solidFill>
                <a:latin typeface="Aptos"/>
                <a:ea typeface="Aptos"/>
                <a:cs typeface="Aptos"/>
              </a:defRPr>
            </a:pPr>
            <a:r>
              <a:rPr sz="2400" b="0">
                <a:solidFill>
                  <a:srgbClr val="172E32"/>
                </a:solidFill>
                <a:latin typeface="Aptos"/>
                <a:ea typeface="Aptos"/>
                <a:cs typeface="Aptos"/>
              </a:rPr>
              <a:t>Describe AI applications throughout the crop cycle.</a:t>
            </a:r>
          </a:p>
        </p:txBody>
      </p:sp>
      <p:sp>
        <p:nvSpPr>
          <p:cNvPr id="5" name="">
            <a:extLst xmlns:a="http://schemas.openxmlformats.org/drawingml/2006/main">
              <a:ext uri="{FF2B5EF4-FFF2-40B4-BE49-F238E27FC236}">
                <a16:creationId xmlns:a16="http://schemas.microsoft.com/office/drawing/2014/main" id="{4DFE67FE-438E-4675-9B36-445DEEEF7EDE}"/>
              </a:ext>
            </a:extLst>
          </p:cNvPr>
          <p:cNvSpPr>
            <a:spLocks xmlns:a="http://schemas.openxmlformats.org/drawingml/2006/main" noGrp="1"/>
          </p:cNvSpPr>
          <p:nvPr/>
        </p:nvSpPr>
        <p:spPr>
          <a:xfrm xmlns:a="http://schemas.openxmlformats.org/drawingml/2006/main">
            <a:off x="685800" y="4705350"/>
            <a:ext cx="10820400" cy="8191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2400" b="0">
                <a:solidFill>
                  <a:srgbClr val="172E32"/>
                </a:solidFill>
                <a:latin typeface="Aptos"/>
                <a:ea typeface="Aptos"/>
                <a:cs typeface="Aptos"/>
              </a:defRPr>
            </a:pPr>
            <a:r>
              <a:rPr sz="2400" b="0">
                <a:solidFill>
                  <a:srgbClr val="172E32"/>
                </a:solidFill>
                <a:latin typeface="Aptos"/>
                <a:ea typeface="Aptos"/>
                <a:cs typeface="Aptos"/>
              </a:rPr>
              <a:t>Check recommendations using agronomic evidence.</a:t>
            </a:r>
          </a:p>
        </p:txBody>
      </p:sp>
      <p:sp>
        <p:nvSpPr>
          <p:cNvPr id="6" name="">
            <a:extLst xmlns:a="http://schemas.openxmlformats.org/drawingml/2006/main">
              <a:ext uri="{FF2B5EF4-FFF2-40B4-BE49-F238E27FC236}">
                <a16:creationId xmlns:a16="http://schemas.microsoft.com/office/drawing/2014/main" id="{CF17ACAB-6B3F-4317-8B8E-126F66D2E29D}"/>
              </a:ext>
            </a:extLst>
          </p:cNvPr>
          <p:cNvSpPr>
            <a:spLocks xmlns:a="http://schemas.openxmlformats.org/drawingml/2006/main" noGrp="1"/>
          </p:cNvSpPr>
          <p:nvPr/>
        </p:nvSpPr>
        <p:spPr>
          <a:xfrm xmlns:a="http://schemas.openxmlformats.org/drawingml/2006/main">
            <a:off x="685800" y="6467475"/>
            <a:ext cx="923925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1275" b="0">
                <a:solidFill>
                  <a:srgbClr val="687E74"/>
                </a:solidFill>
                <a:latin typeface="Aptos"/>
                <a:ea typeface="Aptos"/>
                <a:cs typeface="Aptos"/>
              </a:defRPr>
            </a:pPr>
            <a:r>
              <a:rPr sz="1275" b="0">
                <a:solidFill>
                  <a:srgbClr val="687E74"/>
                </a:solidFill>
                <a:latin typeface="Aptos"/>
                <a:ea typeface="Aptos"/>
                <a:cs typeface="Aptos"/>
              </a:rPr>
              <a:t>AITrain</a:t>
            </a:r>
          </a:p>
        </p:txBody>
      </p:sp>
      <p:sp>
        <p:nvSpPr>
          <p:cNvPr id="7" name="">
            <a:extLst xmlns:a="http://schemas.openxmlformats.org/drawingml/2006/main">
              <a:ext uri="{FF2B5EF4-FFF2-40B4-BE49-F238E27FC236}">
                <a16:creationId xmlns:a16="http://schemas.microsoft.com/office/drawing/2014/main" id="{1F04066A-0D97-4718-B1DE-5BD987EF490B}"/>
              </a:ext>
            </a:extLst>
          </p:cNvPr>
          <p:cNvSpPr>
            <a:spLocks xmlns:a="http://schemas.openxmlformats.org/drawingml/2006/main" noGrp="1"/>
          </p:cNvSpPr>
          <p:nvPr/>
        </p:nvSpPr>
        <p:spPr>
          <a:xfrm xmlns:a="http://schemas.openxmlformats.org/drawingml/2006/main">
            <a:off x="11049000" y="6448425"/>
            <a:ext cx="457200"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1350" b="0">
                <a:solidFill>
                  <a:srgbClr val="687E74"/>
                </a:solidFill>
                <a:latin typeface="Aptos"/>
                <a:ea typeface="Aptos"/>
                <a:cs typeface="Aptos"/>
              </a:defRPr>
            </a:pPr>
            <a:r>
              <a:rPr sz="1350" b="0">
                <a:solidFill>
                  <a:srgbClr val="687E74"/>
                </a:solidFill>
                <a:latin typeface="Aptos"/>
                <a:ea typeface="Aptos"/>
                <a:cs typeface="Aptos"/>
              </a:rPr>
              <a:t>02</a:t>
            </a:r>
          </a:p>
        </p:txBody>
      </p:sp>
    </p:spTree>
    <p:extLst>
      <p:ext uri="{BB962C8B-B14F-4D97-AF65-F5344CB8AC3E}">
        <p14:creationId xmlns:p14="http://schemas.microsoft.com/office/powerpoint/2010/main" val="1519335088"/>
      </p:ext>
    </p:extLst>
  </p:cSld>
</p:sld>
</file>

<file path=ppt/slides/slide3.xml><?xml version="1.0" encoding="utf-8"?>
<p:sld xmlns:p="http://schemas.openxmlformats.org/presentationml/2006/main">
  <p:cSld>
    <p:bg>
      <p:bgPr>
        <a:solidFill xmlns:a="http://schemas.openxmlformats.org/drawingml/2006/main">
          <a:srgbClr val="FAFBF7"/>
        </a:solidFill>
      </p:bgPr>
    </p:bg>
    <p:spTree>
      <p:nvGrpSpPr>
        <p:cNvPr id="1" name=""/>
        <p:cNvGrpSpPr/>
        <p:nvPr/>
      </p:nvGrpSpPr>
      <p:grpSpPr>
        <a:xfrm xmlns:a="http://schemas.openxmlformats.org/drawingml/2006/main"/>
      </p:grpSpPr>
      <p:sp>
        <p:nvSpPr>
          <p:cNvPr id="9" name="">
            <a:extLst xmlns:a="http://schemas.openxmlformats.org/drawingml/2006/main">
              <a:ext uri="{FF2B5EF4-FFF2-40B4-BE49-F238E27FC236}">
                <a16:creationId xmlns:a16="http://schemas.microsoft.com/office/drawing/2014/main" id="{E7F57ADB-B720-44E1-A51F-C71C508927AE}"/>
              </a:ext>
            </a:extLst>
          </p:cNvPr>
          <p:cNvSpPr>
            <a:spLocks xmlns:a="http://schemas.openxmlformats.org/drawingml/2006/main" noGrp="1"/>
          </p:cNvSpPr>
          <p:nvPr/>
        </p:nvSpPr>
        <p:spPr>
          <a:xfrm xmlns:a="http://schemas.openxmlformats.org/drawingml/2006/main">
            <a:off x="685800" y="514350"/>
            <a:ext cx="10820400" cy="981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3225" b="1">
                <a:solidFill>
                  <a:srgbClr val="172E32"/>
                </a:solidFill>
                <a:latin typeface="Aptos"/>
                <a:ea typeface="Aptos"/>
                <a:cs typeface="Aptos"/>
              </a:defRPr>
            </a:pPr>
            <a:r>
              <a:rPr sz="3225" b="1">
                <a:solidFill>
                  <a:srgbClr val="172E32"/>
                </a:solidFill>
                <a:latin typeface="Aptos"/>
                <a:ea typeface="Aptos"/>
                <a:cs typeface="Aptos"/>
              </a:rPr>
              <a:t>The crop production system</a:t>
            </a:r>
          </a:p>
        </p:txBody>
      </p:sp>
      <p:sp>
        <p:nvSpPr>
          <p:cNvPr id="2" name="">
            <a:extLst xmlns:a="http://schemas.openxmlformats.org/drawingml/2006/main">
              <a:ext uri="{FF2B5EF4-FFF2-40B4-BE49-F238E27FC236}">
                <a16:creationId xmlns:a16="http://schemas.microsoft.com/office/drawing/2014/main" id="{94E841FB-BC10-4130-9F65-C970AF2B6911}"/>
              </a:ext>
            </a:extLst>
          </p:cNvPr>
          <p:cNvSpPr>
            <a:spLocks xmlns:a="http://schemas.openxmlformats.org/drawingml/2006/main" noGrp="1"/>
          </p:cNvSpPr>
          <p:nvPr/>
        </p:nvSpPr>
        <p:spPr>
          <a:xfrm xmlns:a="http://schemas.openxmlformats.org/drawingml/2006/main">
            <a:off x="685800" y="1809750"/>
            <a:ext cx="5048250" cy="914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2100" b="0">
                <a:solidFill>
                  <a:srgbClr val="172E32"/>
                </a:solidFill>
                <a:latin typeface="Aptos"/>
                <a:ea typeface="Aptos"/>
                <a:cs typeface="Aptos"/>
              </a:defRPr>
            </a:pPr>
            <a:r>
              <a:rPr sz="2100" b="0">
                <a:solidFill>
                  <a:srgbClr val="172E32"/>
                </a:solidFill>
                <a:latin typeface="Aptos"/>
                <a:ea typeface="Aptos"/>
                <a:cs typeface="Aptos"/>
              </a:rPr>
              <a:t>Soil supplies rooting space, water and nutrients.</a:t>
            </a:r>
          </a:p>
        </p:txBody>
      </p:sp>
      <p:sp>
        <p:nvSpPr>
          <p:cNvPr id="3" name="">
            <a:extLst xmlns:a="http://schemas.openxmlformats.org/drawingml/2006/main">
              <a:ext uri="{FF2B5EF4-FFF2-40B4-BE49-F238E27FC236}">
                <a16:creationId xmlns:a16="http://schemas.microsoft.com/office/drawing/2014/main" id="{CF288096-83BE-4E40-B325-876A0B4510F9}"/>
              </a:ext>
            </a:extLst>
          </p:cNvPr>
          <p:cNvSpPr>
            <a:spLocks xmlns:a="http://schemas.openxmlformats.org/drawingml/2006/main" noGrp="1"/>
          </p:cNvSpPr>
          <p:nvPr/>
        </p:nvSpPr>
        <p:spPr>
          <a:xfrm xmlns:a="http://schemas.openxmlformats.org/drawingml/2006/main">
            <a:off x="685800" y="2809875"/>
            <a:ext cx="5048250" cy="914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2100" b="0">
                <a:solidFill>
                  <a:srgbClr val="172E32"/>
                </a:solidFill>
                <a:latin typeface="Aptos"/>
                <a:ea typeface="Aptos"/>
                <a:cs typeface="Aptos"/>
              </a:defRPr>
            </a:pPr>
            <a:r>
              <a:rPr sz="2100" b="0">
                <a:solidFill>
                  <a:srgbClr val="172E32"/>
                </a:solidFill>
                <a:latin typeface="Aptos"/>
                <a:ea typeface="Aptos"/>
                <a:cs typeface="Aptos"/>
              </a:rPr>
              <a:t>Climate sets the conditions for crop development.</a:t>
            </a:r>
          </a:p>
        </p:txBody>
      </p:sp>
      <p:sp>
        <p:nvSpPr>
          <p:cNvPr id="4" name="">
            <a:extLst xmlns:a="http://schemas.openxmlformats.org/drawingml/2006/main">
              <a:ext uri="{FF2B5EF4-FFF2-40B4-BE49-F238E27FC236}">
                <a16:creationId xmlns:a16="http://schemas.microsoft.com/office/drawing/2014/main" id="{B0DEE70D-C409-4351-A84F-ABB37C0F77DA}"/>
              </a:ext>
            </a:extLst>
          </p:cNvPr>
          <p:cNvSpPr>
            <a:spLocks xmlns:a="http://schemas.openxmlformats.org/drawingml/2006/main" noGrp="1"/>
          </p:cNvSpPr>
          <p:nvPr/>
        </p:nvSpPr>
        <p:spPr>
          <a:xfrm xmlns:a="http://schemas.openxmlformats.org/drawingml/2006/main">
            <a:off x="685800" y="3810000"/>
            <a:ext cx="5048250" cy="914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2100" b="0">
                <a:solidFill>
                  <a:srgbClr val="172E32"/>
                </a:solidFill>
                <a:latin typeface="Aptos"/>
                <a:ea typeface="Aptos"/>
                <a:cs typeface="Aptos"/>
              </a:defRPr>
            </a:pPr>
            <a:r>
              <a:rPr sz="2100" b="0">
                <a:solidFill>
                  <a:srgbClr val="172E32"/>
                </a:solidFill>
                <a:latin typeface="Aptos"/>
                <a:ea typeface="Aptos"/>
                <a:cs typeface="Aptos"/>
              </a:rPr>
              <a:t>Management changes planting, nutrition and protection.</a:t>
            </a:r>
          </a:p>
        </p:txBody>
      </p:sp>
      <p:sp>
        <p:nvSpPr>
          <p:cNvPr id="5" name="">
            <a:extLst xmlns:a="http://schemas.openxmlformats.org/drawingml/2006/main">
              <a:ext uri="{FF2B5EF4-FFF2-40B4-BE49-F238E27FC236}">
                <a16:creationId xmlns:a16="http://schemas.microsoft.com/office/drawing/2014/main" id="{29539C1B-4727-47BB-9AA7-B133B82CE9E3}"/>
              </a:ext>
            </a:extLst>
          </p:cNvPr>
          <p:cNvSpPr>
            <a:spLocks xmlns:a="http://schemas.openxmlformats.org/drawingml/2006/main" noGrp="1"/>
          </p:cNvSpPr>
          <p:nvPr/>
        </p:nvSpPr>
        <p:spPr>
          <a:xfrm xmlns:a="http://schemas.openxmlformats.org/drawingml/2006/main">
            <a:off x="685800" y="4810125"/>
            <a:ext cx="5048250" cy="914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2100" b="0">
                <a:solidFill>
                  <a:srgbClr val="172E32"/>
                </a:solidFill>
                <a:latin typeface="Aptos"/>
                <a:ea typeface="Aptos"/>
                <a:cs typeface="Aptos"/>
              </a:defRPr>
            </a:pPr>
            <a:r>
              <a:rPr sz="2100" b="0">
                <a:solidFill>
                  <a:srgbClr val="172E32"/>
                </a:solidFill>
                <a:latin typeface="Aptos"/>
                <a:ea typeface="Aptos"/>
                <a:cs typeface="Aptos"/>
              </a:rPr>
              <a:t>Harvesting and storage determine the usable output.</a:t>
            </a:r>
          </a:p>
        </p:txBody>
      </p:sp>
      <p:pic>
        <p:nvPicPr>
          <p:cNvPr id="14" name=""/>
          <p:cNvPicPr>
            <a:picLocks xmlns:a="http://schemas.openxmlformats.org/drawingml/2006/main" noChangeAspect="1"/>
          </p:cNvPicPr>
          <p:nvPr/>
        </p:nvPicPr>
        <p:blipFill>
          <a:blip xmlns:r="http://schemas.openxmlformats.org/officeDocument/2006/relationships" xmlns:a="http://schemas.openxmlformats.org/drawingml/2006/main" r:embed="R09029bcda6fc4c7e"/>
          <a:stretch xmlns:a="http://schemas.openxmlformats.org/drawingml/2006/main"/>
        </p:blipFill>
        <p:spPr>
          <a:xfrm xmlns:a="http://schemas.openxmlformats.org/drawingml/2006/main">
            <a:off x="6714414" y="1762125"/>
            <a:ext cx="4278147" cy="4114800"/>
          </a:xfrm>
          <a:prstGeom xmlns:a="http://schemas.openxmlformats.org/drawingml/2006/main" prst="rect">
            <a:avLst/>
          </a:prstGeom>
        </p:spPr>
      </p:pic>
      <p:sp>
        <p:nvSpPr>
          <p:cNvPr id="7" name="">
            <a:extLst xmlns:a="http://schemas.openxmlformats.org/drawingml/2006/main">
              <a:ext uri="{FF2B5EF4-FFF2-40B4-BE49-F238E27FC236}">
                <a16:creationId xmlns:a16="http://schemas.microsoft.com/office/drawing/2014/main" id="{8ADBD3B9-1435-425D-8226-324714DCCF8A}"/>
              </a:ext>
            </a:extLst>
          </p:cNvPr>
          <p:cNvSpPr>
            <a:spLocks xmlns:a="http://schemas.openxmlformats.org/drawingml/2006/main" noGrp="1"/>
          </p:cNvSpPr>
          <p:nvPr/>
        </p:nvSpPr>
        <p:spPr>
          <a:xfrm xmlns:a="http://schemas.openxmlformats.org/drawingml/2006/main">
            <a:off x="685800" y="6467475"/>
            <a:ext cx="923925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1275" b="0">
                <a:solidFill>
                  <a:srgbClr val="687E74"/>
                </a:solidFill>
                <a:latin typeface="Aptos"/>
                <a:ea typeface="Aptos"/>
                <a:cs typeface="Aptos"/>
              </a:defRPr>
            </a:pPr>
            <a:r>
              <a:rPr sz="1275" b="0">
                <a:solidFill>
                  <a:srgbClr val="687E74"/>
                </a:solidFill>
                <a:latin typeface="Aptos"/>
                <a:ea typeface="Aptos"/>
                <a:cs typeface="Aptos"/>
              </a:rPr>
              <a:t>AITrain</a:t>
            </a:r>
          </a:p>
        </p:txBody>
      </p:sp>
      <p:sp>
        <p:nvSpPr>
          <p:cNvPr id="8" name="">
            <a:extLst xmlns:a="http://schemas.openxmlformats.org/drawingml/2006/main">
              <a:ext uri="{FF2B5EF4-FFF2-40B4-BE49-F238E27FC236}">
                <a16:creationId xmlns:a16="http://schemas.microsoft.com/office/drawing/2014/main" id="{E6683A42-2160-468E-AB7C-26180C30CE5A}"/>
              </a:ext>
            </a:extLst>
          </p:cNvPr>
          <p:cNvSpPr>
            <a:spLocks xmlns:a="http://schemas.openxmlformats.org/drawingml/2006/main" noGrp="1"/>
          </p:cNvSpPr>
          <p:nvPr/>
        </p:nvSpPr>
        <p:spPr>
          <a:xfrm xmlns:a="http://schemas.openxmlformats.org/drawingml/2006/main">
            <a:off x="11049000" y="6448425"/>
            <a:ext cx="457200"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1350" b="0">
                <a:solidFill>
                  <a:srgbClr val="687E74"/>
                </a:solidFill>
                <a:latin typeface="Aptos"/>
                <a:ea typeface="Aptos"/>
                <a:cs typeface="Aptos"/>
              </a:defRPr>
            </a:pPr>
            <a:r>
              <a:rPr sz="1350" b="0">
                <a:solidFill>
                  <a:srgbClr val="687E74"/>
                </a:solidFill>
                <a:latin typeface="Aptos"/>
                <a:ea typeface="Aptos"/>
                <a:cs typeface="Aptos"/>
              </a:rPr>
              <a:t>03</a:t>
            </a:r>
          </a:p>
        </p:txBody>
      </p:sp>
    </p:spTree>
    <p:extLst>
      <p:ext uri="{BB962C8B-B14F-4D97-AF65-F5344CB8AC3E}">
        <p14:creationId xmlns:p14="http://schemas.microsoft.com/office/powerpoint/2010/main" val="1067497346"/>
      </p:ext>
    </p:extLst>
  </p:cSld>
</p:sld>
</file>

<file path=ppt/slides/slide4.xml><?xml version="1.0" encoding="utf-8"?>
<p:sld xmlns:p="http://schemas.openxmlformats.org/presentationml/2006/main">
  <p:cSld>
    <p:bg>
      <p:bgPr>
        <a:solidFill xmlns:a="http://schemas.openxmlformats.org/drawingml/2006/main">
          <a:srgbClr val="FAFBF7"/>
        </a:solidFill>
      </p:bgPr>
    </p:bg>
    <p:spTree>
      <p:nvGrpSpPr>
        <p:cNvPr id="1" name=""/>
        <p:cNvGrpSpPr/>
        <p:nvPr/>
      </p:nvGrpSpPr>
      <p:grpSpPr>
        <a:xfrm xmlns:a="http://schemas.openxmlformats.org/drawingml/2006/main"/>
      </p:grpSpPr>
      <p:sp>
        <p:nvSpPr>
          <p:cNvPr id="9" name="">
            <a:extLst xmlns:a="http://schemas.openxmlformats.org/drawingml/2006/main">
              <a:ext uri="{FF2B5EF4-FFF2-40B4-BE49-F238E27FC236}">
                <a16:creationId xmlns:a16="http://schemas.microsoft.com/office/drawing/2014/main" id="{C01E56D2-C45A-4CE9-9D16-AE359DAF69AD}"/>
              </a:ext>
            </a:extLst>
          </p:cNvPr>
          <p:cNvSpPr>
            <a:spLocks xmlns:a="http://schemas.openxmlformats.org/drawingml/2006/main" noGrp="1"/>
          </p:cNvSpPr>
          <p:nvPr/>
        </p:nvSpPr>
        <p:spPr>
          <a:xfrm xmlns:a="http://schemas.openxmlformats.org/drawingml/2006/main">
            <a:off x="685800" y="514350"/>
            <a:ext cx="10820400" cy="981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3225" b="1">
                <a:solidFill>
                  <a:srgbClr val="172E32"/>
                </a:solidFill>
                <a:latin typeface="Aptos"/>
                <a:ea typeface="Aptos"/>
                <a:cs typeface="Aptos"/>
              </a:defRPr>
            </a:pPr>
            <a:r>
              <a:rPr sz="3225" b="1">
                <a:solidFill>
                  <a:srgbClr val="172E32"/>
                </a:solidFill>
                <a:latin typeface="Aptos"/>
                <a:ea typeface="Aptos"/>
                <a:cs typeface="Aptos"/>
              </a:rPr>
              <a:t>Agronomic decisions and AI</a:t>
            </a:r>
          </a:p>
        </p:txBody>
      </p:sp>
      <p:sp>
        <p:nvSpPr>
          <p:cNvPr id="2" name="">
            <a:extLst xmlns:a="http://schemas.openxmlformats.org/drawingml/2006/main">
              <a:ext uri="{FF2B5EF4-FFF2-40B4-BE49-F238E27FC236}">
                <a16:creationId xmlns:a16="http://schemas.microsoft.com/office/drawing/2014/main" id="{61CCA351-6988-4473-B63E-8FA086E2C46B}"/>
              </a:ext>
            </a:extLst>
          </p:cNvPr>
          <p:cNvSpPr>
            <a:spLocks xmlns:a="http://schemas.openxmlformats.org/drawingml/2006/main" noGrp="1"/>
          </p:cNvSpPr>
          <p:nvPr/>
        </p:nvSpPr>
        <p:spPr>
          <a:xfrm xmlns:a="http://schemas.openxmlformats.org/drawingml/2006/main">
            <a:off x="685800" y="1809750"/>
            <a:ext cx="5048250" cy="914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2100" b="0">
                <a:solidFill>
                  <a:srgbClr val="172E32"/>
                </a:solidFill>
                <a:latin typeface="Aptos"/>
                <a:ea typeface="Aptos"/>
                <a:cs typeface="Aptos"/>
              </a:defRPr>
            </a:pPr>
            <a:r>
              <a:rPr sz="2100" b="0">
                <a:solidFill>
                  <a:srgbClr val="172E32"/>
                </a:solidFill>
                <a:latin typeface="Aptos"/>
                <a:ea typeface="Aptos"/>
                <a:cs typeface="Aptos"/>
              </a:rPr>
              <a:t>The agricultural problem determines the required data.</a:t>
            </a:r>
          </a:p>
        </p:txBody>
      </p:sp>
      <p:sp>
        <p:nvSpPr>
          <p:cNvPr id="3" name="">
            <a:extLst xmlns:a="http://schemas.openxmlformats.org/drawingml/2006/main">
              <a:ext uri="{FF2B5EF4-FFF2-40B4-BE49-F238E27FC236}">
                <a16:creationId xmlns:a16="http://schemas.microsoft.com/office/drawing/2014/main" id="{8CFCB81B-9812-4915-BFD9-E0BE7211DEB2}"/>
              </a:ext>
            </a:extLst>
          </p:cNvPr>
          <p:cNvSpPr>
            <a:spLocks xmlns:a="http://schemas.openxmlformats.org/drawingml/2006/main" noGrp="1"/>
          </p:cNvSpPr>
          <p:nvPr/>
        </p:nvSpPr>
        <p:spPr>
          <a:xfrm xmlns:a="http://schemas.openxmlformats.org/drawingml/2006/main">
            <a:off x="685800" y="2809875"/>
            <a:ext cx="5048250" cy="914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2100" b="0">
                <a:solidFill>
                  <a:srgbClr val="172E32"/>
                </a:solidFill>
                <a:latin typeface="Aptos"/>
                <a:ea typeface="Aptos"/>
                <a:cs typeface="Aptos"/>
              </a:defRPr>
            </a:pPr>
            <a:r>
              <a:rPr sz="2100" b="0">
                <a:solidFill>
                  <a:srgbClr val="172E32"/>
                </a:solidFill>
                <a:latin typeface="Aptos"/>
                <a:ea typeface="Aptos"/>
                <a:cs typeface="Aptos"/>
              </a:rPr>
              <a:t>Models identify patterns in measurements and images.</a:t>
            </a:r>
          </a:p>
        </p:txBody>
      </p:sp>
      <p:sp>
        <p:nvSpPr>
          <p:cNvPr id="4" name="">
            <a:extLst xmlns:a="http://schemas.openxmlformats.org/drawingml/2006/main">
              <a:ext uri="{FF2B5EF4-FFF2-40B4-BE49-F238E27FC236}">
                <a16:creationId xmlns:a16="http://schemas.microsoft.com/office/drawing/2014/main" id="{3B0E228B-5637-4A0E-9CF7-252FF753FD5C}"/>
              </a:ext>
            </a:extLst>
          </p:cNvPr>
          <p:cNvSpPr>
            <a:spLocks xmlns:a="http://schemas.openxmlformats.org/drawingml/2006/main" noGrp="1"/>
          </p:cNvSpPr>
          <p:nvPr/>
        </p:nvSpPr>
        <p:spPr>
          <a:xfrm xmlns:a="http://schemas.openxmlformats.org/drawingml/2006/main">
            <a:off x="685800" y="3810000"/>
            <a:ext cx="5048250" cy="914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2100" b="0">
                <a:solidFill>
                  <a:srgbClr val="172E32"/>
                </a:solidFill>
                <a:latin typeface="Aptos"/>
                <a:ea typeface="Aptos"/>
                <a:cs typeface="Aptos"/>
              </a:defRPr>
            </a:pPr>
            <a:r>
              <a:rPr sz="2100" b="0">
                <a:solidFill>
                  <a:srgbClr val="172E32"/>
                </a:solidFill>
                <a:latin typeface="Aptos"/>
                <a:ea typeface="Aptos"/>
                <a:cs typeface="Aptos"/>
              </a:rPr>
              <a:t>Outputs include classifications, predictions and alerts.</a:t>
            </a:r>
          </a:p>
        </p:txBody>
      </p:sp>
      <p:sp>
        <p:nvSpPr>
          <p:cNvPr id="5" name="">
            <a:extLst xmlns:a="http://schemas.openxmlformats.org/drawingml/2006/main">
              <a:ext uri="{FF2B5EF4-FFF2-40B4-BE49-F238E27FC236}">
                <a16:creationId xmlns:a16="http://schemas.microsoft.com/office/drawing/2014/main" id="{8C09F1BF-E192-4585-BD16-E12384309229}"/>
              </a:ext>
            </a:extLst>
          </p:cNvPr>
          <p:cNvSpPr>
            <a:spLocks xmlns:a="http://schemas.openxmlformats.org/drawingml/2006/main" noGrp="1"/>
          </p:cNvSpPr>
          <p:nvPr/>
        </p:nvSpPr>
        <p:spPr>
          <a:xfrm xmlns:a="http://schemas.openxmlformats.org/drawingml/2006/main">
            <a:off x="685800" y="4810125"/>
            <a:ext cx="5048250" cy="914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2100" b="0">
                <a:solidFill>
                  <a:srgbClr val="172E32"/>
                </a:solidFill>
                <a:latin typeface="Aptos"/>
                <a:ea typeface="Aptos"/>
                <a:cs typeface="Aptos"/>
              </a:defRPr>
            </a:pPr>
            <a:r>
              <a:rPr sz="2100" b="0">
                <a:solidFill>
                  <a:srgbClr val="172E32"/>
                </a:solidFill>
                <a:latin typeface="Aptos"/>
                <a:ea typeface="Aptos"/>
                <a:cs typeface="Aptos"/>
              </a:rPr>
              <a:t>Farm managers select actions and check their effects.</a:t>
            </a:r>
          </a:p>
        </p:txBody>
      </p:sp>
      <p:pic>
        <p:nvPicPr>
          <p:cNvPr id="14" name=""/>
          <p:cNvPicPr>
            <a:picLocks xmlns:a="http://schemas.openxmlformats.org/drawingml/2006/main" noChangeAspect="1"/>
          </p:cNvPicPr>
          <p:nvPr/>
        </p:nvPicPr>
        <p:blipFill>
          <a:blip xmlns:r="http://schemas.openxmlformats.org/officeDocument/2006/relationships" xmlns:a="http://schemas.openxmlformats.org/drawingml/2006/main" r:embed="R1e1e4f0a5f974a16"/>
          <a:stretch xmlns:a="http://schemas.openxmlformats.org/drawingml/2006/main"/>
        </p:blipFill>
        <p:spPr>
          <a:xfrm xmlns:a="http://schemas.openxmlformats.org/drawingml/2006/main">
            <a:off x="6200775" y="2048839"/>
            <a:ext cx="5305425" cy="3541371"/>
          </a:xfrm>
          <a:prstGeom xmlns:a="http://schemas.openxmlformats.org/drawingml/2006/main" prst="rect">
            <a:avLst/>
          </a:prstGeom>
        </p:spPr>
      </p:pic>
      <p:sp>
        <p:nvSpPr>
          <p:cNvPr id="7" name="">
            <a:extLst xmlns:a="http://schemas.openxmlformats.org/drawingml/2006/main">
              <a:ext uri="{FF2B5EF4-FFF2-40B4-BE49-F238E27FC236}">
                <a16:creationId xmlns:a16="http://schemas.microsoft.com/office/drawing/2014/main" id="{233B5EB3-C1FD-491B-B497-EDDBF49651AA}"/>
              </a:ext>
            </a:extLst>
          </p:cNvPr>
          <p:cNvSpPr>
            <a:spLocks xmlns:a="http://schemas.openxmlformats.org/drawingml/2006/main" noGrp="1"/>
          </p:cNvSpPr>
          <p:nvPr/>
        </p:nvSpPr>
        <p:spPr>
          <a:xfrm xmlns:a="http://schemas.openxmlformats.org/drawingml/2006/main">
            <a:off x="685800" y="6467475"/>
            <a:ext cx="923925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1275" b="0">
                <a:solidFill>
                  <a:srgbClr val="687E74"/>
                </a:solidFill>
                <a:latin typeface="Aptos"/>
                <a:ea typeface="Aptos"/>
                <a:cs typeface="Aptos"/>
              </a:defRPr>
            </a:pPr>
            <a:r>
              <a:rPr sz="1275" b="0">
                <a:solidFill>
                  <a:srgbClr val="687E74"/>
                </a:solidFill>
                <a:latin typeface="Aptos"/>
                <a:ea typeface="Aptos"/>
                <a:cs typeface="Aptos"/>
              </a:rPr>
              <a:t>AITrain</a:t>
            </a:r>
          </a:p>
        </p:txBody>
      </p:sp>
      <p:sp>
        <p:nvSpPr>
          <p:cNvPr id="8" name="">
            <a:extLst xmlns:a="http://schemas.openxmlformats.org/drawingml/2006/main">
              <a:ext uri="{FF2B5EF4-FFF2-40B4-BE49-F238E27FC236}">
                <a16:creationId xmlns:a16="http://schemas.microsoft.com/office/drawing/2014/main" id="{8330C05F-EDA1-4EB7-B9DB-522AFC2F3199}"/>
              </a:ext>
            </a:extLst>
          </p:cNvPr>
          <p:cNvSpPr>
            <a:spLocks xmlns:a="http://schemas.openxmlformats.org/drawingml/2006/main" noGrp="1"/>
          </p:cNvSpPr>
          <p:nvPr/>
        </p:nvSpPr>
        <p:spPr>
          <a:xfrm xmlns:a="http://schemas.openxmlformats.org/drawingml/2006/main">
            <a:off x="11049000" y="6448425"/>
            <a:ext cx="457200"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1350" b="0">
                <a:solidFill>
                  <a:srgbClr val="687E74"/>
                </a:solidFill>
                <a:latin typeface="Aptos"/>
                <a:ea typeface="Aptos"/>
                <a:cs typeface="Aptos"/>
              </a:defRPr>
            </a:pPr>
            <a:r>
              <a:rPr sz="1350" b="0">
                <a:solidFill>
                  <a:srgbClr val="687E74"/>
                </a:solidFill>
                <a:latin typeface="Aptos"/>
                <a:ea typeface="Aptos"/>
                <a:cs typeface="Aptos"/>
              </a:rPr>
              <a:t>04</a:t>
            </a:r>
          </a:p>
        </p:txBody>
      </p:sp>
    </p:spTree>
    <p:extLst>
      <p:ext uri="{BB962C8B-B14F-4D97-AF65-F5344CB8AC3E}">
        <p14:creationId xmlns:p14="http://schemas.microsoft.com/office/powerpoint/2010/main" val="29495497"/>
      </p:ext>
    </p:extLst>
  </p:cSld>
</p:sld>
</file>

<file path=ppt/slides/slide5.xml><?xml version="1.0" encoding="utf-8"?>
<p:sld xmlns:p="http://schemas.openxmlformats.org/presentationml/2006/main">
  <p:cSld>
    <p:bg>
      <p:bgPr>
        <a:solidFill xmlns:a="http://schemas.openxmlformats.org/drawingml/2006/main">
          <a:srgbClr val="FAFBF7"/>
        </a:solidFill>
      </p:bgPr>
    </p:bg>
    <p:spTree>
      <p:nvGrpSpPr>
        <p:cNvPr id="1" name=""/>
        <p:cNvGrpSpPr/>
        <p:nvPr/>
      </p:nvGrpSpPr>
      <p:grpSpPr>
        <a:xfrm xmlns:a="http://schemas.openxmlformats.org/drawingml/2006/main"/>
      </p:grpSpPr>
      <p:sp>
        <p:nvSpPr>
          <p:cNvPr id="10" name="">
            <a:extLst xmlns:a="http://schemas.openxmlformats.org/drawingml/2006/main">
              <a:ext uri="{FF2B5EF4-FFF2-40B4-BE49-F238E27FC236}">
                <a16:creationId xmlns:a16="http://schemas.microsoft.com/office/drawing/2014/main" id="{0999C873-B5FD-4937-9402-B75A9A8914E0}"/>
              </a:ext>
            </a:extLst>
          </p:cNvPr>
          <p:cNvSpPr>
            <a:spLocks xmlns:a="http://schemas.openxmlformats.org/drawingml/2006/main" noGrp="1"/>
          </p:cNvSpPr>
          <p:nvPr/>
        </p:nvSpPr>
        <p:spPr>
          <a:xfrm xmlns:a="http://schemas.openxmlformats.org/drawingml/2006/main">
            <a:off x="685800" y="514350"/>
            <a:ext cx="10820400" cy="981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3225" b="1">
                <a:solidFill>
                  <a:srgbClr val="172E32"/>
                </a:solidFill>
                <a:latin typeface="Aptos"/>
                <a:ea typeface="Aptos"/>
                <a:cs typeface="Aptos"/>
              </a:defRPr>
            </a:pPr>
            <a:r>
              <a:rPr sz="3225" b="1">
                <a:solidFill>
                  <a:srgbClr val="172E32"/>
                </a:solidFill>
                <a:latin typeface="Aptos"/>
                <a:ea typeface="Aptos"/>
                <a:cs typeface="Aptos"/>
              </a:rPr>
              <a:t>Soil as a production resource</a:t>
            </a:r>
          </a:p>
        </p:txBody>
      </p:sp>
      <p:sp>
        <p:nvSpPr>
          <p:cNvPr id="2" name="">
            <a:extLst xmlns:a="http://schemas.openxmlformats.org/drawingml/2006/main">
              <a:ext uri="{FF2B5EF4-FFF2-40B4-BE49-F238E27FC236}">
                <a16:creationId xmlns:a16="http://schemas.microsoft.com/office/drawing/2014/main" id="{32005C7D-8D9D-4B88-BDEA-B36344C6A6E7}"/>
              </a:ext>
            </a:extLst>
          </p:cNvPr>
          <p:cNvSpPr>
            <a:spLocks xmlns:a="http://schemas.openxmlformats.org/drawingml/2006/main" noGrp="1"/>
          </p:cNvSpPr>
          <p:nvPr/>
        </p:nvSpPr>
        <p:spPr>
          <a:xfrm xmlns:a="http://schemas.openxmlformats.org/drawingml/2006/main">
            <a:off x="685800" y="1809750"/>
            <a:ext cx="5048250" cy="914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2100" b="0">
                <a:solidFill>
                  <a:srgbClr val="172E32"/>
                </a:solidFill>
                <a:latin typeface="Aptos"/>
                <a:ea typeface="Aptos"/>
                <a:cs typeface="Aptos"/>
              </a:defRPr>
            </a:pPr>
            <a:r>
              <a:rPr sz="2100" b="0">
                <a:solidFill>
                  <a:srgbClr val="172E32"/>
                </a:solidFill>
                <a:latin typeface="Aptos"/>
                <a:ea typeface="Aptos"/>
                <a:cs typeface="Aptos"/>
              </a:rPr>
              <a:t>Texture influences water retention and drainage.</a:t>
            </a:r>
          </a:p>
        </p:txBody>
      </p:sp>
      <p:sp>
        <p:nvSpPr>
          <p:cNvPr id="3" name="">
            <a:extLst xmlns:a="http://schemas.openxmlformats.org/drawingml/2006/main">
              <a:ext uri="{FF2B5EF4-FFF2-40B4-BE49-F238E27FC236}">
                <a16:creationId xmlns:a16="http://schemas.microsoft.com/office/drawing/2014/main" id="{1AEEFB78-45BF-4409-B9C1-9710640D9402}"/>
              </a:ext>
            </a:extLst>
          </p:cNvPr>
          <p:cNvSpPr>
            <a:spLocks xmlns:a="http://schemas.openxmlformats.org/drawingml/2006/main" noGrp="1"/>
          </p:cNvSpPr>
          <p:nvPr/>
        </p:nvSpPr>
        <p:spPr>
          <a:xfrm xmlns:a="http://schemas.openxmlformats.org/drawingml/2006/main">
            <a:off x="685800" y="2809875"/>
            <a:ext cx="5048250" cy="914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2100" b="0">
                <a:solidFill>
                  <a:srgbClr val="172E32"/>
                </a:solidFill>
                <a:latin typeface="Aptos"/>
                <a:ea typeface="Aptos"/>
                <a:cs typeface="Aptos"/>
              </a:defRPr>
            </a:pPr>
            <a:r>
              <a:rPr sz="2100" b="0">
                <a:solidFill>
                  <a:srgbClr val="172E32"/>
                </a:solidFill>
                <a:latin typeface="Aptos"/>
                <a:ea typeface="Aptos"/>
                <a:cs typeface="Aptos"/>
              </a:rPr>
              <a:t>Structure affects aeration, infiltration and root growth.</a:t>
            </a:r>
          </a:p>
        </p:txBody>
      </p:sp>
      <p:sp>
        <p:nvSpPr>
          <p:cNvPr id="4" name="">
            <a:extLst xmlns:a="http://schemas.openxmlformats.org/drawingml/2006/main">
              <a:ext uri="{FF2B5EF4-FFF2-40B4-BE49-F238E27FC236}">
                <a16:creationId xmlns:a16="http://schemas.microsoft.com/office/drawing/2014/main" id="{19776DE1-4E14-456E-BAF6-904B318A7B6D}"/>
              </a:ext>
            </a:extLst>
          </p:cNvPr>
          <p:cNvSpPr>
            <a:spLocks xmlns:a="http://schemas.openxmlformats.org/drawingml/2006/main" noGrp="1"/>
          </p:cNvSpPr>
          <p:nvPr/>
        </p:nvSpPr>
        <p:spPr>
          <a:xfrm xmlns:a="http://schemas.openxmlformats.org/drawingml/2006/main">
            <a:off x="685800" y="3810000"/>
            <a:ext cx="5048250" cy="914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2100" b="0">
                <a:solidFill>
                  <a:srgbClr val="172E32"/>
                </a:solidFill>
                <a:latin typeface="Aptos"/>
                <a:ea typeface="Aptos"/>
                <a:cs typeface="Aptos"/>
              </a:defRPr>
            </a:pPr>
            <a:r>
              <a:rPr sz="2100" b="0">
                <a:solidFill>
                  <a:srgbClr val="172E32"/>
                </a:solidFill>
                <a:latin typeface="Aptos"/>
                <a:ea typeface="Aptos"/>
                <a:cs typeface="Aptos"/>
              </a:rPr>
              <a:t>Organic matter supports physical and biological functions.</a:t>
            </a:r>
          </a:p>
        </p:txBody>
      </p:sp>
      <p:sp>
        <p:nvSpPr>
          <p:cNvPr id="5" name="">
            <a:extLst xmlns:a="http://schemas.openxmlformats.org/drawingml/2006/main">
              <a:ext uri="{FF2B5EF4-FFF2-40B4-BE49-F238E27FC236}">
                <a16:creationId xmlns:a16="http://schemas.microsoft.com/office/drawing/2014/main" id="{EDF67793-D5E2-4DF1-85EF-B08024FD1475}"/>
              </a:ext>
            </a:extLst>
          </p:cNvPr>
          <p:cNvSpPr>
            <a:spLocks xmlns:a="http://schemas.openxmlformats.org/drawingml/2006/main" noGrp="1"/>
          </p:cNvSpPr>
          <p:nvPr/>
        </p:nvSpPr>
        <p:spPr>
          <a:xfrm xmlns:a="http://schemas.openxmlformats.org/drawingml/2006/main">
            <a:off x="685800" y="4810125"/>
            <a:ext cx="5048250" cy="914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2100" b="0">
                <a:solidFill>
                  <a:srgbClr val="172E32"/>
                </a:solidFill>
                <a:latin typeface="Aptos"/>
                <a:ea typeface="Aptos"/>
                <a:cs typeface="Aptos"/>
              </a:defRPr>
            </a:pPr>
            <a:r>
              <a:rPr sz="2100" b="0">
                <a:solidFill>
                  <a:srgbClr val="172E32"/>
                </a:solidFill>
                <a:latin typeface="Aptos"/>
                <a:ea typeface="Aptos"/>
                <a:cs typeface="Aptos"/>
              </a:rPr>
              <a:t>Soil assessment helps explain differences within a field.</a:t>
            </a:r>
          </a:p>
        </p:txBody>
      </p:sp>
      <p:pic>
        <p:nvPicPr>
          <p:cNvPr id="15" name=""/>
          <p:cNvPicPr>
            <a:picLocks xmlns:a="http://schemas.openxmlformats.org/drawingml/2006/main" noChangeAspect="1"/>
          </p:cNvPicPr>
          <p:nvPr/>
        </p:nvPicPr>
        <p:blipFill>
          <a:blip xmlns:r="http://schemas.openxmlformats.org/officeDocument/2006/relationships" xmlns:a="http://schemas.openxmlformats.org/drawingml/2006/main" r:embed="Rdce73e0ba6244382"/>
          <a:stretch xmlns:a="http://schemas.openxmlformats.org/drawingml/2006/main"/>
        </p:blipFill>
        <p:spPr>
          <a:xfrm xmlns:a="http://schemas.openxmlformats.org/drawingml/2006/main">
            <a:off x="6796088" y="1762125"/>
            <a:ext cx="4114800" cy="4114800"/>
          </a:xfrm>
          <a:prstGeom xmlns:a="http://schemas.openxmlformats.org/drawingml/2006/main" prst="rect">
            <a:avLst/>
          </a:prstGeom>
        </p:spPr>
      </p:pic>
      <p:sp>
        <p:nvSpPr>
          <p:cNvPr id="7" name="">
            <a:extLst xmlns:a="http://schemas.openxmlformats.org/drawingml/2006/main">
              <a:ext uri="{FF2B5EF4-FFF2-40B4-BE49-F238E27FC236}">
                <a16:creationId xmlns:a16="http://schemas.microsoft.com/office/drawing/2014/main" id="{84E2E030-69DC-4996-B205-5D6D4494F40E}"/>
              </a:ext>
            </a:extLst>
          </p:cNvPr>
          <p:cNvSpPr>
            <a:spLocks xmlns:a="http://schemas.openxmlformats.org/drawingml/2006/main" noGrp="1"/>
          </p:cNvSpPr>
          <p:nvPr/>
        </p:nvSpPr>
        <p:spPr>
          <a:xfrm xmlns:a="http://schemas.openxmlformats.org/drawingml/2006/main">
            <a:off x="685800" y="6467475"/>
            <a:ext cx="923925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1275" b="0">
                <a:solidFill>
                  <a:srgbClr val="687E74"/>
                </a:solidFill>
                <a:latin typeface="Aptos"/>
                <a:ea typeface="Aptos"/>
                <a:cs typeface="Aptos"/>
              </a:defRPr>
            </a:pPr>
            <a:r>
              <a:rPr sz="1275" b="0">
                <a:solidFill>
                  <a:srgbClr val="687E74"/>
                </a:solidFill>
                <a:latin typeface="Aptos"/>
                <a:ea typeface="Aptos"/>
                <a:cs typeface="Aptos"/>
              </a:rPr>
              <a:t>AITrain</a:t>
            </a:r>
          </a:p>
        </p:txBody>
      </p:sp>
      <p:sp>
        <p:nvSpPr>
          <p:cNvPr id="8" name="">
            <a:extLst xmlns:a="http://schemas.openxmlformats.org/drawingml/2006/main">
              <a:ext uri="{FF2B5EF4-FFF2-40B4-BE49-F238E27FC236}">
                <a16:creationId xmlns:a16="http://schemas.microsoft.com/office/drawing/2014/main" id="{9195B5EE-D603-44D4-96EB-3930C7F339DC}"/>
              </a:ext>
            </a:extLst>
          </p:cNvPr>
          <p:cNvSpPr>
            <a:spLocks xmlns:a="http://schemas.openxmlformats.org/drawingml/2006/main" noGrp="1"/>
          </p:cNvSpPr>
          <p:nvPr/>
        </p:nvSpPr>
        <p:spPr>
          <a:xfrm xmlns:a="http://schemas.openxmlformats.org/drawingml/2006/main">
            <a:off x="11049000" y="6448425"/>
            <a:ext cx="457200"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1350" b="0">
                <a:solidFill>
                  <a:srgbClr val="687E74"/>
                </a:solidFill>
                <a:latin typeface="Aptos"/>
                <a:ea typeface="Aptos"/>
                <a:cs typeface="Aptos"/>
              </a:defRPr>
            </a:pPr>
            <a:r>
              <a:rPr sz="1350" b="0">
                <a:solidFill>
                  <a:srgbClr val="687E74"/>
                </a:solidFill>
                <a:latin typeface="Aptos"/>
                <a:ea typeface="Aptos"/>
                <a:cs typeface="Aptos"/>
              </a:rPr>
              <a:t>05</a:t>
            </a:r>
          </a:p>
        </p:txBody>
      </p:sp>
      <p:sp>
        <p:nvSpPr>
          <p:cNvPr id="9" name="">
            <a:extLst xmlns:a="http://schemas.openxmlformats.org/drawingml/2006/main">
              <a:ext uri="{FF2B5EF4-FFF2-40B4-BE49-F238E27FC236}">
                <a16:creationId xmlns:a16="http://schemas.microsoft.com/office/drawing/2014/main" id="{4F686B6E-E008-4B58-B46A-2AC3C4A6319A}"/>
              </a:ext>
            </a:extLst>
          </p:cNvPr>
          <p:cNvSpPr>
            <a:spLocks xmlns:a="http://schemas.openxmlformats.org/drawingml/2006/main" noGrp="1"/>
          </p:cNvSpPr>
          <p:nvPr/>
        </p:nvSpPr>
        <p:spPr>
          <a:xfrm xmlns:a="http://schemas.openxmlformats.org/drawingml/2006/main">
            <a:off x="6200775" y="5953125"/>
            <a:ext cx="530542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1275" b="0">
                <a:solidFill>
                  <a:srgbClr val="687E74"/>
                </a:solidFill>
                <a:latin typeface="Aptos"/>
                <a:ea typeface="Aptos"/>
                <a:cs typeface="Aptos"/>
              </a:defRPr>
            </a:pPr>
            <a:r>
              <a:rPr sz="1275" b="0">
                <a:solidFill>
                  <a:srgbClr val="687E74"/>
                </a:solidFill>
                <a:latin typeface="Aptos"/>
                <a:ea typeface="Aptos"/>
                <a:cs typeface="Aptos"/>
              </a:rPr>
              <a:t>AI-generated illustration</a:t>
            </a:r>
          </a:p>
        </p:txBody>
      </p:sp>
    </p:spTree>
    <p:extLst>
      <p:ext uri="{BB962C8B-B14F-4D97-AF65-F5344CB8AC3E}">
        <p14:creationId xmlns:p14="http://schemas.microsoft.com/office/powerpoint/2010/main" val="257435234"/>
      </p:ext>
    </p:extLst>
  </p:cSld>
</p:sld>
</file>

<file path=ppt/slides/slide6.xml><?xml version="1.0" encoding="utf-8"?>
<p:sld xmlns:p="http://schemas.openxmlformats.org/presentationml/2006/main">
  <p:cSld>
    <p:bg>
      <p:bgPr>
        <a:solidFill xmlns:a="http://schemas.openxmlformats.org/drawingml/2006/main">
          <a:srgbClr val="FAFBF7"/>
        </a:solidFill>
      </p:bgPr>
    </p:bg>
    <p:spTree>
      <p:nvGrpSpPr>
        <p:cNvPr id="1" name=""/>
        <p:cNvGrpSpPr/>
        <p:nvPr/>
      </p:nvGrpSpPr>
      <p:grpSpPr>
        <a:xfrm xmlns:a="http://schemas.openxmlformats.org/drawingml/2006/main"/>
      </p:grpSpPr>
      <p:sp>
        <p:nvSpPr>
          <p:cNvPr id="10" name="">
            <a:extLst xmlns:a="http://schemas.openxmlformats.org/drawingml/2006/main">
              <a:ext uri="{FF2B5EF4-FFF2-40B4-BE49-F238E27FC236}">
                <a16:creationId xmlns:a16="http://schemas.microsoft.com/office/drawing/2014/main" id="{077CB57F-B52D-4A04-A030-2397574973AC}"/>
              </a:ext>
            </a:extLst>
          </p:cNvPr>
          <p:cNvSpPr>
            <a:spLocks xmlns:a="http://schemas.openxmlformats.org/drawingml/2006/main" noGrp="1"/>
          </p:cNvSpPr>
          <p:nvPr/>
        </p:nvSpPr>
        <p:spPr>
          <a:xfrm xmlns:a="http://schemas.openxmlformats.org/drawingml/2006/main">
            <a:off x="685800" y="514350"/>
            <a:ext cx="10820400" cy="981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3225" b="1">
                <a:solidFill>
                  <a:srgbClr val="172E32"/>
                </a:solidFill>
                <a:latin typeface="Aptos"/>
                <a:ea typeface="Aptos"/>
                <a:cs typeface="Aptos"/>
              </a:defRPr>
            </a:pPr>
            <a:r>
              <a:rPr sz="3225" b="1">
                <a:solidFill>
                  <a:srgbClr val="172E32"/>
                </a:solidFill>
                <a:latin typeface="Aptos"/>
                <a:ea typeface="Aptos"/>
                <a:cs typeface="Aptos"/>
              </a:rPr>
              <a:t>Soil monitoring and spatial variability</a:t>
            </a:r>
          </a:p>
        </p:txBody>
      </p:sp>
      <p:sp>
        <p:nvSpPr>
          <p:cNvPr id="2" name="">
            <a:extLst xmlns:a="http://schemas.openxmlformats.org/drawingml/2006/main">
              <a:ext uri="{FF2B5EF4-FFF2-40B4-BE49-F238E27FC236}">
                <a16:creationId xmlns:a16="http://schemas.microsoft.com/office/drawing/2014/main" id="{8C21B2E3-9679-4CAE-B046-710C715BF000}"/>
              </a:ext>
            </a:extLst>
          </p:cNvPr>
          <p:cNvSpPr>
            <a:spLocks xmlns:a="http://schemas.openxmlformats.org/drawingml/2006/main" noGrp="1"/>
          </p:cNvSpPr>
          <p:nvPr/>
        </p:nvSpPr>
        <p:spPr>
          <a:xfrm xmlns:a="http://schemas.openxmlformats.org/drawingml/2006/main">
            <a:off x="685800" y="1809750"/>
            <a:ext cx="5048250" cy="914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2100" b="0">
                <a:solidFill>
                  <a:srgbClr val="172E32"/>
                </a:solidFill>
                <a:latin typeface="Aptos"/>
                <a:ea typeface="Aptos"/>
                <a:cs typeface="Aptos"/>
              </a:defRPr>
            </a:pPr>
            <a:r>
              <a:rPr sz="2100" b="0">
                <a:solidFill>
                  <a:srgbClr val="172E32"/>
                </a:solidFill>
                <a:latin typeface="Aptos"/>
                <a:ea typeface="Aptos"/>
                <a:cs typeface="Aptos"/>
              </a:rPr>
              <a:t>Sampling links laboratory results to field locations.</a:t>
            </a:r>
          </a:p>
        </p:txBody>
      </p:sp>
      <p:sp>
        <p:nvSpPr>
          <p:cNvPr id="3" name="">
            <a:extLst xmlns:a="http://schemas.openxmlformats.org/drawingml/2006/main">
              <a:ext uri="{FF2B5EF4-FFF2-40B4-BE49-F238E27FC236}">
                <a16:creationId xmlns:a16="http://schemas.microsoft.com/office/drawing/2014/main" id="{7BA908AB-FE0D-405A-8F9E-52C3EC5408B5}"/>
              </a:ext>
            </a:extLst>
          </p:cNvPr>
          <p:cNvSpPr>
            <a:spLocks xmlns:a="http://schemas.openxmlformats.org/drawingml/2006/main" noGrp="1"/>
          </p:cNvSpPr>
          <p:nvPr/>
        </p:nvSpPr>
        <p:spPr>
          <a:xfrm xmlns:a="http://schemas.openxmlformats.org/drawingml/2006/main">
            <a:off x="685800" y="2809875"/>
            <a:ext cx="5048250" cy="914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2100" b="0">
                <a:solidFill>
                  <a:srgbClr val="172E32"/>
                </a:solidFill>
                <a:latin typeface="Aptos"/>
                <a:ea typeface="Aptos"/>
                <a:cs typeface="Aptos"/>
              </a:defRPr>
            </a:pPr>
            <a:r>
              <a:rPr sz="2100" b="0">
                <a:solidFill>
                  <a:srgbClr val="172E32"/>
                </a:solidFill>
                <a:latin typeface="Aptos"/>
                <a:ea typeface="Aptos"/>
                <a:cs typeface="Aptos"/>
              </a:rPr>
              <a:t>Moisture sensors measure conditions at selected depths.</a:t>
            </a:r>
          </a:p>
        </p:txBody>
      </p:sp>
      <p:sp>
        <p:nvSpPr>
          <p:cNvPr id="4" name="">
            <a:extLst xmlns:a="http://schemas.openxmlformats.org/drawingml/2006/main">
              <a:ext uri="{FF2B5EF4-FFF2-40B4-BE49-F238E27FC236}">
                <a16:creationId xmlns:a16="http://schemas.microsoft.com/office/drawing/2014/main" id="{ACFF00FB-D765-41B5-9448-7A37FF5D25D3}"/>
              </a:ext>
            </a:extLst>
          </p:cNvPr>
          <p:cNvSpPr>
            <a:spLocks xmlns:a="http://schemas.openxmlformats.org/drawingml/2006/main" noGrp="1"/>
          </p:cNvSpPr>
          <p:nvPr/>
        </p:nvSpPr>
        <p:spPr>
          <a:xfrm xmlns:a="http://schemas.openxmlformats.org/drawingml/2006/main">
            <a:off x="685800" y="3810000"/>
            <a:ext cx="5048250" cy="914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2100" b="0">
                <a:solidFill>
                  <a:srgbClr val="172E32"/>
                </a:solidFill>
                <a:latin typeface="Aptos"/>
                <a:ea typeface="Aptos"/>
                <a:cs typeface="Aptos"/>
              </a:defRPr>
            </a:pPr>
            <a:r>
              <a:rPr sz="2100" b="0">
                <a:solidFill>
                  <a:srgbClr val="172E32"/>
                </a:solidFill>
                <a:latin typeface="Aptos"/>
                <a:ea typeface="Aptos"/>
                <a:cs typeface="Aptos"/>
              </a:rPr>
              <a:t>Maps reveal zones that may need different management.</a:t>
            </a:r>
          </a:p>
        </p:txBody>
      </p:sp>
      <p:sp>
        <p:nvSpPr>
          <p:cNvPr id="5" name="">
            <a:extLst xmlns:a="http://schemas.openxmlformats.org/drawingml/2006/main">
              <a:ext uri="{FF2B5EF4-FFF2-40B4-BE49-F238E27FC236}">
                <a16:creationId xmlns:a16="http://schemas.microsoft.com/office/drawing/2014/main" id="{56FC2972-DBD6-4278-8D5E-89D7F6445FCC}"/>
              </a:ext>
            </a:extLst>
          </p:cNvPr>
          <p:cNvSpPr>
            <a:spLocks xmlns:a="http://schemas.openxmlformats.org/drawingml/2006/main" noGrp="1"/>
          </p:cNvSpPr>
          <p:nvPr/>
        </p:nvSpPr>
        <p:spPr>
          <a:xfrm xmlns:a="http://schemas.openxmlformats.org/drawingml/2006/main">
            <a:off x="685800" y="4810125"/>
            <a:ext cx="5048250" cy="914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2100" b="0">
                <a:solidFill>
                  <a:srgbClr val="172E32"/>
                </a:solidFill>
                <a:latin typeface="Aptos"/>
                <a:ea typeface="Aptos"/>
                <a:cs typeface="Aptos"/>
              </a:defRPr>
            </a:pPr>
            <a:r>
              <a:rPr sz="2100" b="0">
                <a:solidFill>
                  <a:srgbClr val="172E32"/>
                </a:solidFill>
                <a:latin typeface="Aptos"/>
                <a:ea typeface="Aptos"/>
                <a:cs typeface="Aptos"/>
              </a:rPr>
              <a:t>A measurement represents its sampling location and scale.</a:t>
            </a:r>
          </a:p>
        </p:txBody>
      </p:sp>
      <p:pic>
        <p:nvPicPr>
          <p:cNvPr id="15" name=""/>
          <p:cNvPicPr>
            <a:picLocks xmlns:a="http://schemas.openxmlformats.org/drawingml/2006/main" noChangeAspect="1"/>
          </p:cNvPicPr>
          <p:nvPr/>
        </p:nvPicPr>
        <p:blipFill>
          <a:blip xmlns:r="http://schemas.openxmlformats.org/officeDocument/2006/relationships" xmlns:a="http://schemas.openxmlformats.org/drawingml/2006/main" r:embed="Rb421286960c24516"/>
          <a:stretch xmlns:a="http://schemas.openxmlformats.org/drawingml/2006/main"/>
        </p:blipFill>
        <p:spPr>
          <a:xfrm xmlns:a="http://schemas.openxmlformats.org/drawingml/2006/main">
            <a:off x="6796088" y="1762125"/>
            <a:ext cx="4114800" cy="4114800"/>
          </a:xfrm>
          <a:prstGeom xmlns:a="http://schemas.openxmlformats.org/drawingml/2006/main" prst="rect">
            <a:avLst/>
          </a:prstGeom>
        </p:spPr>
      </p:pic>
      <p:sp>
        <p:nvSpPr>
          <p:cNvPr id="7" name="">
            <a:extLst xmlns:a="http://schemas.openxmlformats.org/drawingml/2006/main">
              <a:ext uri="{FF2B5EF4-FFF2-40B4-BE49-F238E27FC236}">
                <a16:creationId xmlns:a16="http://schemas.microsoft.com/office/drawing/2014/main" id="{EF1B89FF-86AE-4FF7-B089-15A2A280D94C}"/>
              </a:ext>
            </a:extLst>
          </p:cNvPr>
          <p:cNvSpPr>
            <a:spLocks xmlns:a="http://schemas.openxmlformats.org/drawingml/2006/main" noGrp="1"/>
          </p:cNvSpPr>
          <p:nvPr/>
        </p:nvSpPr>
        <p:spPr>
          <a:xfrm xmlns:a="http://schemas.openxmlformats.org/drawingml/2006/main">
            <a:off x="685800" y="6467475"/>
            <a:ext cx="923925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1275" b="0">
                <a:solidFill>
                  <a:srgbClr val="687E74"/>
                </a:solidFill>
                <a:latin typeface="Aptos"/>
                <a:ea typeface="Aptos"/>
                <a:cs typeface="Aptos"/>
              </a:defRPr>
            </a:pPr>
            <a:r>
              <a:rPr sz="1275" b="0">
                <a:solidFill>
                  <a:srgbClr val="687E74"/>
                </a:solidFill>
                <a:latin typeface="Aptos"/>
                <a:ea typeface="Aptos"/>
                <a:cs typeface="Aptos"/>
              </a:rPr>
              <a:t>AITrain</a:t>
            </a:r>
          </a:p>
        </p:txBody>
      </p:sp>
      <p:sp>
        <p:nvSpPr>
          <p:cNvPr id="8" name="">
            <a:extLst xmlns:a="http://schemas.openxmlformats.org/drawingml/2006/main">
              <a:ext uri="{FF2B5EF4-FFF2-40B4-BE49-F238E27FC236}">
                <a16:creationId xmlns:a16="http://schemas.microsoft.com/office/drawing/2014/main" id="{B51A761F-3DFE-4F22-920D-03BB649267A3}"/>
              </a:ext>
            </a:extLst>
          </p:cNvPr>
          <p:cNvSpPr>
            <a:spLocks xmlns:a="http://schemas.openxmlformats.org/drawingml/2006/main" noGrp="1"/>
          </p:cNvSpPr>
          <p:nvPr/>
        </p:nvSpPr>
        <p:spPr>
          <a:xfrm xmlns:a="http://schemas.openxmlformats.org/drawingml/2006/main">
            <a:off x="11049000" y="6448425"/>
            <a:ext cx="457200"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1350" b="0">
                <a:solidFill>
                  <a:srgbClr val="687E74"/>
                </a:solidFill>
                <a:latin typeface="Aptos"/>
                <a:ea typeface="Aptos"/>
                <a:cs typeface="Aptos"/>
              </a:defRPr>
            </a:pPr>
            <a:r>
              <a:rPr sz="1350" b="0">
                <a:solidFill>
                  <a:srgbClr val="687E74"/>
                </a:solidFill>
                <a:latin typeface="Aptos"/>
                <a:ea typeface="Aptos"/>
                <a:cs typeface="Aptos"/>
              </a:rPr>
              <a:t>06</a:t>
            </a:r>
          </a:p>
        </p:txBody>
      </p:sp>
      <p:sp>
        <p:nvSpPr>
          <p:cNvPr id="9" name="">
            <a:extLst xmlns:a="http://schemas.openxmlformats.org/drawingml/2006/main">
              <a:ext uri="{FF2B5EF4-FFF2-40B4-BE49-F238E27FC236}">
                <a16:creationId xmlns:a16="http://schemas.microsoft.com/office/drawing/2014/main" id="{92575AC7-CF0C-4A97-B94E-A1816499382E}"/>
              </a:ext>
            </a:extLst>
          </p:cNvPr>
          <p:cNvSpPr>
            <a:spLocks xmlns:a="http://schemas.openxmlformats.org/drawingml/2006/main" noGrp="1"/>
          </p:cNvSpPr>
          <p:nvPr/>
        </p:nvSpPr>
        <p:spPr>
          <a:xfrm xmlns:a="http://schemas.openxmlformats.org/drawingml/2006/main">
            <a:off x="6200775" y="5953125"/>
            <a:ext cx="530542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1275" b="0">
                <a:solidFill>
                  <a:srgbClr val="687E74"/>
                </a:solidFill>
                <a:latin typeface="Aptos"/>
                <a:ea typeface="Aptos"/>
                <a:cs typeface="Aptos"/>
              </a:defRPr>
            </a:pPr>
            <a:r>
              <a:rPr sz="1275" b="0">
                <a:solidFill>
                  <a:srgbClr val="687E74"/>
                </a:solidFill>
                <a:latin typeface="Aptos"/>
                <a:ea typeface="Aptos"/>
                <a:cs typeface="Aptos"/>
              </a:rPr>
              <a:t>AI-generated illustration</a:t>
            </a:r>
          </a:p>
        </p:txBody>
      </p:sp>
    </p:spTree>
    <p:extLst>
      <p:ext uri="{BB962C8B-B14F-4D97-AF65-F5344CB8AC3E}">
        <p14:creationId xmlns:p14="http://schemas.microsoft.com/office/powerpoint/2010/main" val="191058187"/>
      </p:ext>
    </p:extLst>
  </p:cSld>
</p:sld>
</file>

<file path=ppt/slides/slide7.xml><?xml version="1.0" encoding="utf-8"?>
<p:sld xmlns:p="http://schemas.openxmlformats.org/presentationml/2006/main">
  <p:cSld>
    <p:bg>
      <p:bgPr>
        <a:solidFill xmlns:a="http://schemas.openxmlformats.org/drawingml/2006/main">
          <a:srgbClr val="FAFBF7"/>
        </a:solidFill>
      </p:bgPr>
    </p:bg>
    <p:spTree>
      <p:nvGrpSpPr>
        <p:cNvPr id="1" name=""/>
        <p:cNvGrpSpPr/>
        <p:nvPr/>
      </p:nvGrpSpPr>
      <p:grpSpPr>
        <a:xfrm xmlns:a="http://schemas.openxmlformats.org/drawingml/2006/main"/>
      </p:grpSpPr>
      <p:sp>
        <p:nvSpPr>
          <p:cNvPr id="10" name="">
            <a:extLst xmlns:a="http://schemas.openxmlformats.org/drawingml/2006/main">
              <a:ext uri="{FF2B5EF4-FFF2-40B4-BE49-F238E27FC236}">
                <a16:creationId xmlns:a16="http://schemas.microsoft.com/office/drawing/2014/main" id="{346AED89-FA10-4731-9FC7-4714E9CF4D37}"/>
              </a:ext>
            </a:extLst>
          </p:cNvPr>
          <p:cNvSpPr>
            <a:spLocks xmlns:a="http://schemas.openxmlformats.org/drawingml/2006/main" noGrp="1"/>
          </p:cNvSpPr>
          <p:nvPr/>
        </p:nvSpPr>
        <p:spPr>
          <a:xfrm xmlns:a="http://schemas.openxmlformats.org/drawingml/2006/main">
            <a:off x="685800" y="514350"/>
            <a:ext cx="10820400" cy="981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3225" b="1">
                <a:solidFill>
                  <a:srgbClr val="172E32"/>
                </a:solidFill>
                <a:latin typeface="Aptos"/>
                <a:ea typeface="Aptos"/>
                <a:cs typeface="Aptos"/>
              </a:defRPr>
            </a:pPr>
            <a:r>
              <a:rPr sz="3225" b="1">
                <a:solidFill>
                  <a:srgbClr val="172E32"/>
                </a:solidFill>
                <a:latin typeface="Aptos"/>
                <a:ea typeface="Aptos"/>
                <a:cs typeface="Aptos"/>
              </a:rPr>
              <a:t>Weather and crop development</a:t>
            </a:r>
          </a:p>
        </p:txBody>
      </p:sp>
      <p:sp>
        <p:nvSpPr>
          <p:cNvPr id="2" name="">
            <a:extLst xmlns:a="http://schemas.openxmlformats.org/drawingml/2006/main">
              <a:ext uri="{FF2B5EF4-FFF2-40B4-BE49-F238E27FC236}">
                <a16:creationId xmlns:a16="http://schemas.microsoft.com/office/drawing/2014/main" id="{B5FFA906-4D63-4731-988D-D9CB43D36F50}"/>
              </a:ext>
            </a:extLst>
          </p:cNvPr>
          <p:cNvSpPr>
            <a:spLocks xmlns:a="http://schemas.openxmlformats.org/drawingml/2006/main" noGrp="1"/>
          </p:cNvSpPr>
          <p:nvPr/>
        </p:nvSpPr>
        <p:spPr>
          <a:xfrm xmlns:a="http://schemas.openxmlformats.org/drawingml/2006/main">
            <a:off x="685800" y="1809750"/>
            <a:ext cx="5048250" cy="914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2100" b="0">
                <a:solidFill>
                  <a:srgbClr val="172E32"/>
                </a:solidFill>
                <a:latin typeface="Aptos"/>
                <a:ea typeface="Aptos"/>
                <a:cs typeface="Aptos"/>
              </a:defRPr>
            </a:pPr>
            <a:r>
              <a:rPr sz="2100" b="0">
                <a:solidFill>
                  <a:srgbClr val="172E32"/>
                </a:solidFill>
                <a:latin typeface="Aptos"/>
                <a:ea typeface="Aptos"/>
                <a:cs typeface="Aptos"/>
              </a:rPr>
              <a:t>Temperature influences germination and growth.</a:t>
            </a:r>
          </a:p>
        </p:txBody>
      </p:sp>
      <p:sp>
        <p:nvSpPr>
          <p:cNvPr id="3" name="">
            <a:extLst xmlns:a="http://schemas.openxmlformats.org/drawingml/2006/main">
              <a:ext uri="{FF2B5EF4-FFF2-40B4-BE49-F238E27FC236}">
                <a16:creationId xmlns:a16="http://schemas.microsoft.com/office/drawing/2014/main" id="{ADB69968-F022-4277-85E8-8623ED6DD436}"/>
              </a:ext>
            </a:extLst>
          </p:cNvPr>
          <p:cNvSpPr>
            <a:spLocks xmlns:a="http://schemas.openxmlformats.org/drawingml/2006/main" noGrp="1"/>
          </p:cNvSpPr>
          <p:nvPr/>
        </p:nvSpPr>
        <p:spPr>
          <a:xfrm xmlns:a="http://schemas.openxmlformats.org/drawingml/2006/main">
            <a:off x="685800" y="2809875"/>
            <a:ext cx="5048250" cy="914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2100" b="0">
                <a:solidFill>
                  <a:srgbClr val="172E32"/>
                </a:solidFill>
                <a:latin typeface="Aptos"/>
                <a:ea typeface="Aptos"/>
                <a:cs typeface="Aptos"/>
              </a:defRPr>
            </a:pPr>
            <a:r>
              <a:rPr sz="2100" b="0">
                <a:solidFill>
                  <a:srgbClr val="172E32"/>
                </a:solidFill>
                <a:latin typeface="Aptos"/>
                <a:ea typeface="Aptos"/>
                <a:cs typeface="Aptos"/>
              </a:rPr>
              <a:t>Rainfall and evaporative demand affect water supply.</a:t>
            </a:r>
          </a:p>
        </p:txBody>
      </p:sp>
      <p:sp>
        <p:nvSpPr>
          <p:cNvPr id="4" name="">
            <a:extLst xmlns:a="http://schemas.openxmlformats.org/drawingml/2006/main">
              <a:ext uri="{FF2B5EF4-FFF2-40B4-BE49-F238E27FC236}">
                <a16:creationId xmlns:a16="http://schemas.microsoft.com/office/drawing/2014/main" id="{45835B30-FACF-430A-BA27-E58C5D560632}"/>
              </a:ext>
            </a:extLst>
          </p:cNvPr>
          <p:cNvSpPr>
            <a:spLocks xmlns:a="http://schemas.openxmlformats.org/drawingml/2006/main" noGrp="1"/>
          </p:cNvSpPr>
          <p:nvPr/>
        </p:nvSpPr>
        <p:spPr>
          <a:xfrm xmlns:a="http://schemas.openxmlformats.org/drawingml/2006/main">
            <a:off x="685800" y="3810000"/>
            <a:ext cx="5048250" cy="914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2100" b="0">
                <a:solidFill>
                  <a:srgbClr val="172E32"/>
                </a:solidFill>
                <a:latin typeface="Aptos"/>
                <a:ea typeface="Aptos"/>
                <a:cs typeface="Aptos"/>
              </a:defRPr>
            </a:pPr>
            <a:r>
              <a:rPr sz="2100" b="0">
                <a:solidFill>
                  <a:srgbClr val="172E32"/>
                </a:solidFill>
                <a:latin typeface="Aptos"/>
                <a:ea typeface="Aptos"/>
                <a:cs typeface="Aptos"/>
              </a:rPr>
              <a:t>Humidity and leaf wetness can influence disease risk.</a:t>
            </a:r>
          </a:p>
        </p:txBody>
      </p:sp>
      <p:sp>
        <p:nvSpPr>
          <p:cNvPr id="5" name="">
            <a:extLst xmlns:a="http://schemas.openxmlformats.org/drawingml/2006/main">
              <a:ext uri="{FF2B5EF4-FFF2-40B4-BE49-F238E27FC236}">
                <a16:creationId xmlns:a16="http://schemas.microsoft.com/office/drawing/2014/main" id="{10DE944A-6E95-498F-8C37-0643718AF5DF}"/>
              </a:ext>
            </a:extLst>
          </p:cNvPr>
          <p:cNvSpPr>
            <a:spLocks xmlns:a="http://schemas.openxmlformats.org/drawingml/2006/main" noGrp="1"/>
          </p:cNvSpPr>
          <p:nvPr/>
        </p:nvSpPr>
        <p:spPr>
          <a:xfrm xmlns:a="http://schemas.openxmlformats.org/drawingml/2006/main">
            <a:off x="685800" y="4810125"/>
            <a:ext cx="5048250" cy="914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2100" b="0">
                <a:solidFill>
                  <a:srgbClr val="172E32"/>
                </a:solidFill>
                <a:latin typeface="Aptos"/>
                <a:ea typeface="Aptos"/>
                <a:cs typeface="Aptos"/>
              </a:defRPr>
            </a:pPr>
            <a:r>
              <a:rPr sz="2100" b="0">
                <a:solidFill>
                  <a:srgbClr val="172E32"/>
                </a:solidFill>
                <a:latin typeface="Aptos"/>
                <a:ea typeface="Aptos"/>
                <a:cs typeface="Aptos"/>
              </a:rPr>
              <a:t>Weather information supports the timing of operations.</a:t>
            </a:r>
          </a:p>
        </p:txBody>
      </p:sp>
      <p:pic>
        <p:nvPicPr>
          <p:cNvPr id="15" name=""/>
          <p:cNvPicPr>
            <a:picLocks xmlns:a="http://schemas.openxmlformats.org/drawingml/2006/main" noChangeAspect="1"/>
          </p:cNvPicPr>
          <p:nvPr/>
        </p:nvPicPr>
        <p:blipFill>
          <a:blip xmlns:r="http://schemas.openxmlformats.org/officeDocument/2006/relationships" xmlns:a="http://schemas.openxmlformats.org/drawingml/2006/main" r:embed="R94f81c15300045c4"/>
          <a:stretch xmlns:a="http://schemas.openxmlformats.org/drawingml/2006/main"/>
        </p:blipFill>
        <p:spPr>
          <a:xfrm xmlns:a="http://schemas.openxmlformats.org/drawingml/2006/main">
            <a:off x="6796088" y="1762125"/>
            <a:ext cx="4114800" cy="4114800"/>
          </a:xfrm>
          <a:prstGeom xmlns:a="http://schemas.openxmlformats.org/drawingml/2006/main" prst="rect">
            <a:avLst/>
          </a:prstGeom>
        </p:spPr>
      </p:pic>
      <p:sp>
        <p:nvSpPr>
          <p:cNvPr id="7" name="">
            <a:extLst xmlns:a="http://schemas.openxmlformats.org/drawingml/2006/main">
              <a:ext uri="{FF2B5EF4-FFF2-40B4-BE49-F238E27FC236}">
                <a16:creationId xmlns:a16="http://schemas.microsoft.com/office/drawing/2014/main" id="{C8A989FB-F88F-4E24-9D34-0FC8677FCA7E}"/>
              </a:ext>
            </a:extLst>
          </p:cNvPr>
          <p:cNvSpPr>
            <a:spLocks xmlns:a="http://schemas.openxmlformats.org/drawingml/2006/main" noGrp="1"/>
          </p:cNvSpPr>
          <p:nvPr/>
        </p:nvSpPr>
        <p:spPr>
          <a:xfrm xmlns:a="http://schemas.openxmlformats.org/drawingml/2006/main">
            <a:off x="685800" y="6467475"/>
            <a:ext cx="923925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1275" b="0">
                <a:solidFill>
                  <a:srgbClr val="687E74"/>
                </a:solidFill>
                <a:latin typeface="Aptos"/>
                <a:ea typeface="Aptos"/>
                <a:cs typeface="Aptos"/>
              </a:defRPr>
            </a:pPr>
            <a:r>
              <a:rPr sz="1275" b="0">
                <a:solidFill>
                  <a:srgbClr val="687E74"/>
                </a:solidFill>
                <a:latin typeface="Aptos"/>
                <a:ea typeface="Aptos"/>
                <a:cs typeface="Aptos"/>
              </a:rPr>
              <a:t>AITrain</a:t>
            </a:r>
          </a:p>
        </p:txBody>
      </p:sp>
      <p:sp>
        <p:nvSpPr>
          <p:cNvPr id="8" name="">
            <a:extLst xmlns:a="http://schemas.openxmlformats.org/drawingml/2006/main">
              <a:ext uri="{FF2B5EF4-FFF2-40B4-BE49-F238E27FC236}">
                <a16:creationId xmlns:a16="http://schemas.microsoft.com/office/drawing/2014/main" id="{80FAE023-3F44-443C-87EF-68106B54565D}"/>
              </a:ext>
            </a:extLst>
          </p:cNvPr>
          <p:cNvSpPr>
            <a:spLocks xmlns:a="http://schemas.openxmlformats.org/drawingml/2006/main" noGrp="1"/>
          </p:cNvSpPr>
          <p:nvPr/>
        </p:nvSpPr>
        <p:spPr>
          <a:xfrm xmlns:a="http://schemas.openxmlformats.org/drawingml/2006/main">
            <a:off x="11049000" y="6448425"/>
            <a:ext cx="457200"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1350" b="0">
                <a:solidFill>
                  <a:srgbClr val="687E74"/>
                </a:solidFill>
                <a:latin typeface="Aptos"/>
                <a:ea typeface="Aptos"/>
                <a:cs typeface="Aptos"/>
              </a:defRPr>
            </a:pPr>
            <a:r>
              <a:rPr sz="1350" b="0">
                <a:solidFill>
                  <a:srgbClr val="687E74"/>
                </a:solidFill>
                <a:latin typeface="Aptos"/>
                <a:ea typeface="Aptos"/>
                <a:cs typeface="Aptos"/>
              </a:rPr>
              <a:t>07</a:t>
            </a:r>
          </a:p>
        </p:txBody>
      </p:sp>
      <p:sp>
        <p:nvSpPr>
          <p:cNvPr id="9" name="">
            <a:extLst xmlns:a="http://schemas.openxmlformats.org/drawingml/2006/main">
              <a:ext uri="{FF2B5EF4-FFF2-40B4-BE49-F238E27FC236}">
                <a16:creationId xmlns:a16="http://schemas.microsoft.com/office/drawing/2014/main" id="{A2A015D6-0B79-4056-BBFB-39C1FAF8C7D1}"/>
              </a:ext>
            </a:extLst>
          </p:cNvPr>
          <p:cNvSpPr>
            <a:spLocks xmlns:a="http://schemas.openxmlformats.org/drawingml/2006/main" noGrp="1"/>
          </p:cNvSpPr>
          <p:nvPr/>
        </p:nvSpPr>
        <p:spPr>
          <a:xfrm xmlns:a="http://schemas.openxmlformats.org/drawingml/2006/main">
            <a:off x="6200775" y="5953125"/>
            <a:ext cx="530542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1275" b="0">
                <a:solidFill>
                  <a:srgbClr val="687E74"/>
                </a:solidFill>
                <a:latin typeface="Aptos"/>
                <a:ea typeface="Aptos"/>
                <a:cs typeface="Aptos"/>
              </a:defRPr>
            </a:pPr>
            <a:r>
              <a:rPr sz="1275" b="0">
                <a:solidFill>
                  <a:srgbClr val="687E74"/>
                </a:solidFill>
                <a:latin typeface="Aptos"/>
                <a:ea typeface="Aptos"/>
                <a:cs typeface="Aptos"/>
              </a:rPr>
              <a:t>AI-generated illustration</a:t>
            </a:r>
          </a:p>
        </p:txBody>
      </p:sp>
    </p:spTree>
    <p:extLst>
      <p:ext uri="{BB962C8B-B14F-4D97-AF65-F5344CB8AC3E}">
        <p14:creationId xmlns:p14="http://schemas.microsoft.com/office/powerpoint/2010/main" val="148003865"/>
      </p:ext>
    </p:extLst>
  </p:cSld>
</p:sld>
</file>

<file path=ppt/slides/slide8.xml><?xml version="1.0" encoding="utf-8"?>
<p:sld xmlns:p="http://schemas.openxmlformats.org/presentationml/2006/main">
  <p:cSld>
    <p:bg>
      <p:bgPr>
        <a:solidFill xmlns:a="http://schemas.openxmlformats.org/drawingml/2006/main">
          <a:srgbClr val="FAFBF7"/>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E81AEE9F-C3CA-42B8-AC94-24E1653140B0}"/>
              </a:ext>
            </a:extLst>
          </p:cNvPr>
          <p:cNvSpPr>
            <a:spLocks xmlns:a="http://schemas.openxmlformats.org/drawingml/2006/main" noGrp="1"/>
          </p:cNvSpPr>
          <p:nvPr/>
        </p:nvSpPr>
        <p:spPr>
          <a:xfrm xmlns:a="http://schemas.openxmlformats.org/drawingml/2006/main">
            <a:off x="685800" y="514350"/>
            <a:ext cx="10820400" cy="981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3225" b="1">
                <a:solidFill>
                  <a:srgbClr val="172E32"/>
                </a:solidFill>
                <a:latin typeface="Aptos"/>
                <a:ea typeface="Aptos"/>
                <a:cs typeface="Aptos"/>
              </a:defRPr>
            </a:pPr>
            <a:r>
              <a:rPr sz="3225" b="1">
                <a:solidFill>
                  <a:srgbClr val="172E32"/>
                </a:solidFill>
                <a:latin typeface="Aptos"/>
                <a:ea typeface="Aptos"/>
                <a:cs typeface="Aptos"/>
              </a:rPr>
              <a:t>Weather risks and field decisions</a:t>
            </a:r>
          </a:p>
        </p:txBody>
      </p:sp>
      <p:sp>
        <p:nvSpPr>
          <p:cNvPr id="2" name="">
            <a:extLst xmlns:a="http://schemas.openxmlformats.org/drawingml/2006/main">
              <a:ext uri="{FF2B5EF4-FFF2-40B4-BE49-F238E27FC236}">
                <a16:creationId xmlns:a16="http://schemas.microsoft.com/office/drawing/2014/main" id="{28DFA6EB-AA54-4B50-A5C9-D2EF01AF53C1}"/>
              </a:ext>
            </a:extLst>
          </p:cNvPr>
          <p:cNvSpPr>
            <a:spLocks xmlns:a="http://schemas.openxmlformats.org/drawingml/2006/main" noGrp="1"/>
          </p:cNvSpPr>
          <p:nvPr/>
        </p:nvSpPr>
        <p:spPr>
          <a:xfrm xmlns:a="http://schemas.openxmlformats.org/drawingml/2006/main">
            <a:off x="685800" y="1905000"/>
            <a:ext cx="10820400" cy="8191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2400" b="0">
                <a:solidFill>
                  <a:srgbClr val="172E32"/>
                </a:solidFill>
                <a:latin typeface="Aptos"/>
                <a:ea typeface="Aptos"/>
                <a:cs typeface="Aptos"/>
              </a:defRPr>
            </a:pPr>
            <a:r>
              <a:rPr sz="2400" b="0">
                <a:solidFill>
                  <a:srgbClr val="172E32"/>
                </a:solidFill>
                <a:latin typeface="Aptos"/>
                <a:ea typeface="Aptos"/>
                <a:cs typeface="Aptos"/>
              </a:rPr>
              <a:t>Drought can restrict growth and nutrient uptake.</a:t>
            </a:r>
          </a:p>
        </p:txBody>
      </p:sp>
      <p:sp>
        <p:nvSpPr>
          <p:cNvPr id="3" name="">
            <a:extLst xmlns:a="http://schemas.openxmlformats.org/drawingml/2006/main">
              <a:ext uri="{FF2B5EF4-FFF2-40B4-BE49-F238E27FC236}">
                <a16:creationId xmlns:a16="http://schemas.microsoft.com/office/drawing/2014/main" id="{771CF10A-D417-467B-8032-BB51CFFFB3F2}"/>
              </a:ext>
            </a:extLst>
          </p:cNvPr>
          <p:cNvSpPr>
            <a:spLocks xmlns:a="http://schemas.openxmlformats.org/drawingml/2006/main" noGrp="1"/>
          </p:cNvSpPr>
          <p:nvPr/>
        </p:nvSpPr>
        <p:spPr>
          <a:xfrm xmlns:a="http://schemas.openxmlformats.org/drawingml/2006/main">
            <a:off x="685800" y="2838450"/>
            <a:ext cx="10820400" cy="8191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2400" b="0">
                <a:solidFill>
                  <a:srgbClr val="172E32"/>
                </a:solidFill>
                <a:latin typeface="Aptos"/>
                <a:ea typeface="Aptos"/>
                <a:cs typeface="Aptos"/>
              </a:defRPr>
            </a:pPr>
            <a:r>
              <a:rPr sz="2400" b="0">
                <a:solidFill>
                  <a:srgbClr val="172E32"/>
                </a:solidFill>
                <a:latin typeface="Aptos"/>
                <a:ea typeface="Aptos"/>
                <a:cs typeface="Aptos"/>
              </a:rPr>
              <a:t>Heat stress can affect flowering and crop development.</a:t>
            </a:r>
          </a:p>
        </p:txBody>
      </p:sp>
      <p:sp>
        <p:nvSpPr>
          <p:cNvPr id="4" name="">
            <a:extLst xmlns:a="http://schemas.openxmlformats.org/drawingml/2006/main">
              <a:ext uri="{FF2B5EF4-FFF2-40B4-BE49-F238E27FC236}">
                <a16:creationId xmlns:a16="http://schemas.microsoft.com/office/drawing/2014/main" id="{9B327461-0AB5-4A6C-B9BB-BE7E46C18BDA}"/>
              </a:ext>
            </a:extLst>
          </p:cNvPr>
          <p:cNvSpPr>
            <a:spLocks xmlns:a="http://schemas.openxmlformats.org/drawingml/2006/main" noGrp="1"/>
          </p:cNvSpPr>
          <p:nvPr/>
        </p:nvSpPr>
        <p:spPr>
          <a:xfrm xmlns:a="http://schemas.openxmlformats.org/drawingml/2006/main">
            <a:off x="685800" y="3771900"/>
            <a:ext cx="10820400" cy="8191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2400" b="0">
                <a:solidFill>
                  <a:srgbClr val="172E32"/>
                </a:solidFill>
                <a:latin typeface="Aptos"/>
                <a:ea typeface="Aptos"/>
                <a:cs typeface="Aptos"/>
              </a:defRPr>
            </a:pPr>
            <a:r>
              <a:rPr sz="2400" b="0">
                <a:solidFill>
                  <a:srgbClr val="172E32"/>
                </a:solidFill>
                <a:latin typeface="Aptos"/>
                <a:ea typeface="Aptos"/>
                <a:cs typeface="Aptos"/>
              </a:rPr>
              <a:t>Excess water can limit oxygen around roots.</a:t>
            </a:r>
          </a:p>
        </p:txBody>
      </p:sp>
      <p:sp>
        <p:nvSpPr>
          <p:cNvPr id="5" name="">
            <a:extLst xmlns:a="http://schemas.openxmlformats.org/drawingml/2006/main">
              <a:ext uri="{FF2B5EF4-FFF2-40B4-BE49-F238E27FC236}">
                <a16:creationId xmlns:a16="http://schemas.microsoft.com/office/drawing/2014/main" id="{85F42B2D-EA36-4DDC-92D8-1E8B1CE36F43}"/>
              </a:ext>
            </a:extLst>
          </p:cNvPr>
          <p:cNvSpPr>
            <a:spLocks xmlns:a="http://schemas.openxmlformats.org/drawingml/2006/main" noGrp="1"/>
          </p:cNvSpPr>
          <p:nvPr/>
        </p:nvSpPr>
        <p:spPr>
          <a:xfrm xmlns:a="http://schemas.openxmlformats.org/drawingml/2006/main">
            <a:off x="685800" y="4705350"/>
            <a:ext cx="10820400" cy="8191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2400" b="0">
                <a:solidFill>
                  <a:srgbClr val="172E32"/>
                </a:solidFill>
                <a:latin typeface="Aptos"/>
                <a:ea typeface="Aptos"/>
                <a:cs typeface="Aptos"/>
              </a:defRPr>
            </a:pPr>
            <a:r>
              <a:rPr sz="2400" b="0">
                <a:solidFill>
                  <a:srgbClr val="172E32"/>
                </a:solidFill>
                <a:latin typeface="Aptos"/>
                <a:ea typeface="Aptos"/>
                <a:cs typeface="Aptos"/>
              </a:rPr>
              <a:t>Forecasts support inspection, scheduling and contingency plans.</a:t>
            </a:r>
          </a:p>
        </p:txBody>
      </p:sp>
      <p:sp>
        <p:nvSpPr>
          <p:cNvPr id="6" name="">
            <a:extLst xmlns:a="http://schemas.openxmlformats.org/drawingml/2006/main">
              <a:ext uri="{FF2B5EF4-FFF2-40B4-BE49-F238E27FC236}">
                <a16:creationId xmlns:a16="http://schemas.microsoft.com/office/drawing/2014/main" id="{BB85C288-22F8-4528-B885-F1956F50F24E}"/>
              </a:ext>
            </a:extLst>
          </p:cNvPr>
          <p:cNvSpPr>
            <a:spLocks xmlns:a="http://schemas.openxmlformats.org/drawingml/2006/main" noGrp="1"/>
          </p:cNvSpPr>
          <p:nvPr/>
        </p:nvSpPr>
        <p:spPr>
          <a:xfrm xmlns:a="http://schemas.openxmlformats.org/drawingml/2006/main">
            <a:off x="685800" y="6467475"/>
            <a:ext cx="923925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1275" b="0">
                <a:solidFill>
                  <a:srgbClr val="687E74"/>
                </a:solidFill>
                <a:latin typeface="Aptos"/>
                <a:ea typeface="Aptos"/>
                <a:cs typeface="Aptos"/>
              </a:defRPr>
            </a:pPr>
            <a:r>
              <a:rPr sz="1275" b="0">
                <a:solidFill>
                  <a:srgbClr val="687E74"/>
                </a:solidFill>
                <a:latin typeface="Aptos"/>
                <a:ea typeface="Aptos"/>
                <a:cs typeface="Aptos"/>
              </a:rPr>
              <a:t>AITrain</a:t>
            </a:r>
          </a:p>
        </p:txBody>
      </p:sp>
      <p:sp>
        <p:nvSpPr>
          <p:cNvPr id="7" name="">
            <a:extLst xmlns:a="http://schemas.openxmlformats.org/drawingml/2006/main">
              <a:ext uri="{FF2B5EF4-FFF2-40B4-BE49-F238E27FC236}">
                <a16:creationId xmlns:a16="http://schemas.microsoft.com/office/drawing/2014/main" id="{6EAC5D0F-A97C-4FBA-AA1A-D392046ACCD1}"/>
              </a:ext>
            </a:extLst>
          </p:cNvPr>
          <p:cNvSpPr>
            <a:spLocks xmlns:a="http://schemas.openxmlformats.org/drawingml/2006/main" noGrp="1"/>
          </p:cNvSpPr>
          <p:nvPr/>
        </p:nvSpPr>
        <p:spPr>
          <a:xfrm xmlns:a="http://schemas.openxmlformats.org/drawingml/2006/main">
            <a:off x="11049000" y="6448425"/>
            <a:ext cx="457200"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1350" b="0">
                <a:solidFill>
                  <a:srgbClr val="687E74"/>
                </a:solidFill>
                <a:latin typeface="Aptos"/>
                <a:ea typeface="Aptos"/>
                <a:cs typeface="Aptos"/>
              </a:defRPr>
            </a:pPr>
            <a:r>
              <a:rPr sz="1350" b="0">
                <a:solidFill>
                  <a:srgbClr val="687E74"/>
                </a:solidFill>
                <a:latin typeface="Aptos"/>
                <a:ea typeface="Aptos"/>
                <a:cs typeface="Aptos"/>
              </a:rPr>
              <a:t>08</a:t>
            </a:r>
          </a:p>
        </p:txBody>
      </p:sp>
    </p:spTree>
    <p:extLst>
      <p:ext uri="{BB962C8B-B14F-4D97-AF65-F5344CB8AC3E}">
        <p14:creationId xmlns:p14="http://schemas.microsoft.com/office/powerpoint/2010/main" val="1962663149"/>
      </p:ext>
    </p:extLst>
  </p:cSld>
</p:sld>
</file>

<file path=ppt/slides/slide9.xml><?xml version="1.0" encoding="utf-8"?>
<p:sld xmlns:p="http://schemas.openxmlformats.org/presentationml/2006/main">
  <p:cSld>
    <p:bg>
      <p:bgPr>
        <a:solidFill xmlns:a="http://schemas.openxmlformats.org/drawingml/2006/main">
          <a:srgbClr val="FAFBF7"/>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EE9E7274-6CFB-4B34-85BF-A128119EA1EC}"/>
              </a:ext>
            </a:extLst>
          </p:cNvPr>
          <p:cNvSpPr>
            <a:spLocks xmlns:a="http://schemas.openxmlformats.org/drawingml/2006/main" noGrp="1"/>
          </p:cNvSpPr>
          <p:nvPr/>
        </p:nvSpPr>
        <p:spPr>
          <a:xfrm xmlns:a="http://schemas.openxmlformats.org/drawingml/2006/main">
            <a:off x="685800" y="514350"/>
            <a:ext cx="10820400" cy="981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3225" b="1">
                <a:solidFill>
                  <a:srgbClr val="172E32"/>
                </a:solidFill>
                <a:latin typeface="Aptos"/>
                <a:ea typeface="Aptos"/>
                <a:cs typeface="Aptos"/>
              </a:defRPr>
            </a:pPr>
            <a:r>
              <a:rPr sz="3225" b="1">
                <a:solidFill>
                  <a:srgbClr val="172E32"/>
                </a:solidFill>
                <a:latin typeface="Aptos"/>
                <a:ea typeface="Aptos"/>
                <a:cs typeface="Aptos"/>
              </a:rPr>
              <a:t>Crop groups and their requirements</a:t>
            </a:r>
          </a:p>
        </p:txBody>
      </p:sp>
      <p:sp>
        <p:nvSpPr>
          <p:cNvPr id="2" name="">
            <a:extLst xmlns:a="http://schemas.openxmlformats.org/drawingml/2006/main">
              <a:ext uri="{FF2B5EF4-FFF2-40B4-BE49-F238E27FC236}">
                <a16:creationId xmlns:a16="http://schemas.microsoft.com/office/drawing/2014/main" id="{28347C56-4DAC-465B-AF72-15CDEA2860DF}"/>
              </a:ext>
            </a:extLst>
          </p:cNvPr>
          <p:cNvSpPr>
            <a:spLocks xmlns:a="http://schemas.openxmlformats.org/drawingml/2006/main" noGrp="1"/>
          </p:cNvSpPr>
          <p:nvPr/>
        </p:nvSpPr>
        <p:spPr>
          <a:xfrm xmlns:a="http://schemas.openxmlformats.org/drawingml/2006/main">
            <a:off x="685800" y="1905000"/>
            <a:ext cx="10820400" cy="8191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2400" b="0">
                <a:solidFill>
                  <a:srgbClr val="172E32"/>
                </a:solidFill>
                <a:latin typeface="Aptos"/>
                <a:ea typeface="Aptos"/>
                <a:cs typeface="Aptos"/>
              </a:defRPr>
            </a:pPr>
            <a:r>
              <a:rPr sz="2400" b="0">
                <a:solidFill>
                  <a:srgbClr val="172E32"/>
                </a:solidFill>
                <a:latin typeface="Aptos"/>
                <a:ea typeface="Aptos"/>
                <a:cs typeface="Aptos"/>
              </a:rPr>
              <a:t>Cereals, oilseeds and legumes have different production roles.</a:t>
            </a:r>
          </a:p>
        </p:txBody>
      </p:sp>
      <p:sp>
        <p:nvSpPr>
          <p:cNvPr id="3" name="">
            <a:extLst xmlns:a="http://schemas.openxmlformats.org/drawingml/2006/main">
              <a:ext uri="{FF2B5EF4-FFF2-40B4-BE49-F238E27FC236}">
                <a16:creationId xmlns:a16="http://schemas.microsoft.com/office/drawing/2014/main" id="{2E16E56F-AA93-49B6-A37B-CA04E12BD767}"/>
              </a:ext>
            </a:extLst>
          </p:cNvPr>
          <p:cNvSpPr>
            <a:spLocks xmlns:a="http://schemas.openxmlformats.org/drawingml/2006/main" noGrp="1"/>
          </p:cNvSpPr>
          <p:nvPr/>
        </p:nvSpPr>
        <p:spPr>
          <a:xfrm xmlns:a="http://schemas.openxmlformats.org/drawingml/2006/main">
            <a:off x="685800" y="2838450"/>
            <a:ext cx="10820400" cy="8191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2400" b="0">
                <a:solidFill>
                  <a:srgbClr val="172E32"/>
                </a:solidFill>
                <a:latin typeface="Aptos"/>
                <a:ea typeface="Aptos"/>
                <a:cs typeface="Aptos"/>
              </a:defRPr>
            </a:pPr>
            <a:r>
              <a:rPr sz="2400" b="0">
                <a:solidFill>
                  <a:srgbClr val="172E32"/>
                </a:solidFill>
                <a:latin typeface="Aptos"/>
                <a:ea typeface="Aptos"/>
                <a:cs typeface="Aptos"/>
              </a:rPr>
              <a:t>Root and tuber crops require suitable rooting conditions.</a:t>
            </a:r>
          </a:p>
        </p:txBody>
      </p:sp>
      <p:sp>
        <p:nvSpPr>
          <p:cNvPr id="4" name="">
            <a:extLst xmlns:a="http://schemas.openxmlformats.org/drawingml/2006/main">
              <a:ext uri="{FF2B5EF4-FFF2-40B4-BE49-F238E27FC236}">
                <a16:creationId xmlns:a16="http://schemas.microsoft.com/office/drawing/2014/main" id="{BC51871E-A58E-4B84-902A-7AF5791E4553}"/>
              </a:ext>
            </a:extLst>
          </p:cNvPr>
          <p:cNvSpPr>
            <a:spLocks xmlns:a="http://schemas.openxmlformats.org/drawingml/2006/main" noGrp="1"/>
          </p:cNvSpPr>
          <p:nvPr/>
        </p:nvSpPr>
        <p:spPr>
          <a:xfrm xmlns:a="http://schemas.openxmlformats.org/drawingml/2006/main">
            <a:off x="685800" y="3771900"/>
            <a:ext cx="10820400" cy="8191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2400" b="0">
                <a:solidFill>
                  <a:srgbClr val="172E32"/>
                </a:solidFill>
                <a:latin typeface="Aptos"/>
                <a:ea typeface="Aptos"/>
                <a:cs typeface="Aptos"/>
              </a:defRPr>
            </a:pPr>
            <a:r>
              <a:rPr sz="2400" b="0">
                <a:solidFill>
                  <a:srgbClr val="172E32"/>
                </a:solidFill>
                <a:latin typeface="Aptos"/>
                <a:ea typeface="Aptos"/>
                <a:cs typeface="Aptos"/>
              </a:rPr>
              <a:t>Crop choice must reflect soil, water and local climate.</a:t>
            </a:r>
          </a:p>
        </p:txBody>
      </p:sp>
      <p:sp>
        <p:nvSpPr>
          <p:cNvPr id="5" name="">
            <a:extLst xmlns:a="http://schemas.openxmlformats.org/drawingml/2006/main">
              <a:ext uri="{FF2B5EF4-FFF2-40B4-BE49-F238E27FC236}">
                <a16:creationId xmlns:a16="http://schemas.microsoft.com/office/drawing/2014/main" id="{D3659D13-92D8-44B0-A264-05FBD276DC0B}"/>
              </a:ext>
            </a:extLst>
          </p:cNvPr>
          <p:cNvSpPr>
            <a:spLocks xmlns:a="http://schemas.openxmlformats.org/drawingml/2006/main" noGrp="1"/>
          </p:cNvSpPr>
          <p:nvPr/>
        </p:nvSpPr>
        <p:spPr>
          <a:xfrm xmlns:a="http://schemas.openxmlformats.org/drawingml/2006/main">
            <a:off x="685800" y="4705350"/>
            <a:ext cx="10820400" cy="8191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2400" b="0">
                <a:solidFill>
                  <a:srgbClr val="172E32"/>
                </a:solidFill>
                <a:latin typeface="Aptos"/>
                <a:ea typeface="Aptos"/>
                <a:cs typeface="Aptos"/>
              </a:defRPr>
            </a:pPr>
            <a:r>
              <a:rPr sz="2400" b="0">
                <a:solidFill>
                  <a:srgbClr val="172E32"/>
                </a:solidFill>
                <a:latin typeface="Aptos"/>
                <a:ea typeface="Aptos"/>
                <a:cs typeface="Aptos"/>
              </a:rPr>
              <a:t>Market requirements also influence variety and harvest choices.</a:t>
            </a:r>
          </a:p>
        </p:txBody>
      </p:sp>
      <p:sp>
        <p:nvSpPr>
          <p:cNvPr id="6" name="">
            <a:extLst xmlns:a="http://schemas.openxmlformats.org/drawingml/2006/main">
              <a:ext uri="{FF2B5EF4-FFF2-40B4-BE49-F238E27FC236}">
                <a16:creationId xmlns:a16="http://schemas.microsoft.com/office/drawing/2014/main" id="{FBA4CCD8-A68D-4710-BB4B-274F085C7718}"/>
              </a:ext>
            </a:extLst>
          </p:cNvPr>
          <p:cNvSpPr>
            <a:spLocks xmlns:a="http://schemas.openxmlformats.org/drawingml/2006/main" noGrp="1"/>
          </p:cNvSpPr>
          <p:nvPr/>
        </p:nvSpPr>
        <p:spPr>
          <a:xfrm xmlns:a="http://schemas.openxmlformats.org/drawingml/2006/main">
            <a:off x="685800" y="6467475"/>
            <a:ext cx="923925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1275" b="0">
                <a:solidFill>
                  <a:srgbClr val="687E74"/>
                </a:solidFill>
                <a:latin typeface="Aptos"/>
                <a:ea typeface="Aptos"/>
                <a:cs typeface="Aptos"/>
              </a:defRPr>
            </a:pPr>
            <a:r>
              <a:rPr sz="1275" b="0">
                <a:solidFill>
                  <a:srgbClr val="687E74"/>
                </a:solidFill>
                <a:latin typeface="Aptos"/>
                <a:ea typeface="Aptos"/>
                <a:cs typeface="Aptos"/>
              </a:rPr>
              <a:t>AITrain</a:t>
            </a:r>
          </a:p>
        </p:txBody>
      </p:sp>
      <p:sp>
        <p:nvSpPr>
          <p:cNvPr id="7" name="">
            <a:extLst xmlns:a="http://schemas.openxmlformats.org/drawingml/2006/main">
              <a:ext uri="{FF2B5EF4-FFF2-40B4-BE49-F238E27FC236}">
                <a16:creationId xmlns:a16="http://schemas.microsoft.com/office/drawing/2014/main" id="{C711501D-46C8-4A39-B631-0A58BEF03F8F}"/>
              </a:ext>
            </a:extLst>
          </p:cNvPr>
          <p:cNvSpPr>
            <a:spLocks xmlns:a="http://schemas.openxmlformats.org/drawingml/2006/main" noGrp="1"/>
          </p:cNvSpPr>
          <p:nvPr/>
        </p:nvSpPr>
        <p:spPr>
          <a:xfrm xmlns:a="http://schemas.openxmlformats.org/drawingml/2006/main">
            <a:off x="11049000" y="6448425"/>
            <a:ext cx="457200"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1350" b="0">
                <a:solidFill>
                  <a:srgbClr val="687E74"/>
                </a:solidFill>
                <a:latin typeface="Aptos"/>
                <a:ea typeface="Aptos"/>
                <a:cs typeface="Aptos"/>
              </a:defRPr>
            </a:pPr>
            <a:r>
              <a:rPr sz="1350" b="0">
                <a:solidFill>
                  <a:srgbClr val="687E74"/>
                </a:solidFill>
                <a:latin typeface="Aptos"/>
                <a:ea typeface="Aptos"/>
                <a:cs typeface="Aptos"/>
              </a:rPr>
              <a:t>09</a:t>
            </a:r>
          </a:p>
        </p:txBody>
      </p:sp>
    </p:spTree>
    <p:extLst>
      <p:ext uri="{BB962C8B-B14F-4D97-AF65-F5344CB8AC3E}">
        <p14:creationId xmlns:p14="http://schemas.microsoft.com/office/powerpoint/2010/main" val="1036288899"/>
      </p:ext>
    </p:extLst>
  </p:cSld>
</p:sld>
</file>

<file path=ppt/slides/slide10.xml><?xml version="1.0" encoding="utf-8"?>
<p:sld xmlns:p="http://schemas.openxmlformats.org/presentationml/2006/main">
  <p:cSld>
    <p:bg>
      <p:bgPr>
        <a:solidFill xmlns:a="http://schemas.openxmlformats.org/drawingml/2006/main">
          <a:srgbClr val="FAFBF7"/>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7F6583AF-C0C9-445E-94AA-34FC3745029A}"/>
              </a:ext>
            </a:extLst>
          </p:cNvPr>
          <p:cNvSpPr>
            <a:spLocks xmlns:a="http://schemas.openxmlformats.org/drawingml/2006/main" noGrp="1"/>
          </p:cNvSpPr>
          <p:nvPr/>
        </p:nvSpPr>
        <p:spPr>
          <a:xfrm xmlns:a="http://schemas.openxmlformats.org/drawingml/2006/main">
            <a:off x="685800" y="514350"/>
            <a:ext cx="10820400" cy="981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3225" b="1">
                <a:solidFill>
                  <a:srgbClr val="172E32"/>
                </a:solidFill>
                <a:latin typeface="Aptos"/>
                <a:ea typeface="Aptos"/>
                <a:cs typeface="Aptos"/>
              </a:defRPr>
            </a:pPr>
            <a:r>
              <a:rPr sz="3225" b="1">
                <a:solidFill>
                  <a:srgbClr val="172E32"/>
                </a:solidFill>
                <a:latin typeface="Aptos"/>
                <a:ea typeface="Aptos"/>
                <a:cs typeface="Aptos"/>
              </a:rPr>
              <a:t>Cropping systems</a:t>
            </a:r>
          </a:p>
        </p:txBody>
      </p:sp>
      <p:sp>
        <p:nvSpPr>
          <p:cNvPr id="2" name="">
            <a:extLst xmlns:a="http://schemas.openxmlformats.org/drawingml/2006/main">
              <a:ext uri="{FF2B5EF4-FFF2-40B4-BE49-F238E27FC236}">
                <a16:creationId xmlns:a16="http://schemas.microsoft.com/office/drawing/2014/main" id="{B8B8FDFE-6226-4CD1-B43A-F9A5BC216448}"/>
              </a:ext>
            </a:extLst>
          </p:cNvPr>
          <p:cNvSpPr>
            <a:spLocks xmlns:a="http://schemas.openxmlformats.org/drawingml/2006/main" noGrp="1"/>
          </p:cNvSpPr>
          <p:nvPr/>
        </p:nvSpPr>
        <p:spPr>
          <a:xfrm xmlns:a="http://schemas.openxmlformats.org/drawingml/2006/main">
            <a:off x="685800" y="1905000"/>
            <a:ext cx="10820400" cy="8191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2400" b="0">
                <a:solidFill>
                  <a:srgbClr val="172E32"/>
                </a:solidFill>
                <a:latin typeface="Aptos"/>
                <a:ea typeface="Aptos"/>
                <a:cs typeface="Aptos"/>
              </a:defRPr>
            </a:pPr>
            <a:r>
              <a:rPr sz="2400" b="0">
                <a:solidFill>
                  <a:srgbClr val="172E32"/>
                </a:solidFill>
                <a:latin typeface="Aptos"/>
                <a:ea typeface="Aptos"/>
                <a:cs typeface="Aptos"/>
              </a:rPr>
              <a:t>Rotation changes the crop sequence across seasons.</a:t>
            </a:r>
          </a:p>
        </p:txBody>
      </p:sp>
      <p:sp>
        <p:nvSpPr>
          <p:cNvPr id="3" name="">
            <a:extLst xmlns:a="http://schemas.openxmlformats.org/drawingml/2006/main">
              <a:ext uri="{FF2B5EF4-FFF2-40B4-BE49-F238E27FC236}">
                <a16:creationId xmlns:a16="http://schemas.microsoft.com/office/drawing/2014/main" id="{1779C17B-AEA9-4D34-B94E-7E4DB39D369A}"/>
              </a:ext>
            </a:extLst>
          </p:cNvPr>
          <p:cNvSpPr>
            <a:spLocks xmlns:a="http://schemas.openxmlformats.org/drawingml/2006/main" noGrp="1"/>
          </p:cNvSpPr>
          <p:nvPr/>
        </p:nvSpPr>
        <p:spPr>
          <a:xfrm xmlns:a="http://schemas.openxmlformats.org/drawingml/2006/main">
            <a:off x="685800" y="2838450"/>
            <a:ext cx="10820400" cy="8191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2400" b="0">
                <a:solidFill>
                  <a:srgbClr val="172E32"/>
                </a:solidFill>
                <a:latin typeface="Aptos"/>
                <a:ea typeface="Aptos"/>
                <a:cs typeface="Aptos"/>
              </a:defRPr>
            </a:pPr>
            <a:r>
              <a:rPr sz="2400" b="0">
                <a:solidFill>
                  <a:srgbClr val="172E32"/>
                </a:solidFill>
                <a:latin typeface="Aptos"/>
                <a:ea typeface="Aptos"/>
                <a:cs typeface="Aptos"/>
              </a:rPr>
              <a:t>Intercropping grows different crops together.</a:t>
            </a:r>
          </a:p>
        </p:txBody>
      </p:sp>
      <p:sp>
        <p:nvSpPr>
          <p:cNvPr id="4" name="">
            <a:extLst xmlns:a="http://schemas.openxmlformats.org/drawingml/2006/main">
              <a:ext uri="{FF2B5EF4-FFF2-40B4-BE49-F238E27FC236}">
                <a16:creationId xmlns:a16="http://schemas.microsoft.com/office/drawing/2014/main" id="{57EE4278-C310-4EAA-9938-96746BF84D0E}"/>
              </a:ext>
            </a:extLst>
          </p:cNvPr>
          <p:cNvSpPr>
            <a:spLocks xmlns:a="http://schemas.openxmlformats.org/drawingml/2006/main" noGrp="1"/>
          </p:cNvSpPr>
          <p:nvPr/>
        </p:nvSpPr>
        <p:spPr>
          <a:xfrm xmlns:a="http://schemas.openxmlformats.org/drawingml/2006/main">
            <a:off x="685800" y="3771900"/>
            <a:ext cx="10820400" cy="8191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2400" b="0">
                <a:solidFill>
                  <a:srgbClr val="172E32"/>
                </a:solidFill>
                <a:latin typeface="Aptos"/>
                <a:ea typeface="Aptos"/>
                <a:cs typeface="Aptos"/>
              </a:defRPr>
            </a:pPr>
            <a:r>
              <a:rPr sz="2400" b="0">
                <a:solidFill>
                  <a:srgbClr val="172E32"/>
                </a:solidFill>
                <a:latin typeface="Aptos"/>
                <a:ea typeface="Aptos"/>
                <a:cs typeface="Aptos"/>
              </a:rPr>
              <a:t>Double cropping uses successive crops within one year.</a:t>
            </a:r>
          </a:p>
        </p:txBody>
      </p:sp>
      <p:sp>
        <p:nvSpPr>
          <p:cNvPr id="5" name="">
            <a:extLst xmlns:a="http://schemas.openxmlformats.org/drawingml/2006/main">
              <a:ext uri="{FF2B5EF4-FFF2-40B4-BE49-F238E27FC236}">
                <a16:creationId xmlns:a16="http://schemas.microsoft.com/office/drawing/2014/main" id="{98B18863-7834-4ABF-AEB2-D1C4A5896214}"/>
              </a:ext>
            </a:extLst>
          </p:cNvPr>
          <p:cNvSpPr>
            <a:spLocks xmlns:a="http://schemas.openxmlformats.org/drawingml/2006/main" noGrp="1"/>
          </p:cNvSpPr>
          <p:nvPr/>
        </p:nvSpPr>
        <p:spPr>
          <a:xfrm xmlns:a="http://schemas.openxmlformats.org/drawingml/2006/main">
            <a:off x="685800" y="4705350"/>
            <a:ext cx="10820400" cy="8191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2400" b="0">
                <a:solidFill>
                  <a:srgbClr val="172E32"/>
                </a:solidFill>
                <a:latin typeface="Aptos"/>
                <a:ea typeface="Aptos"/>
                <a:cs typeface="Aptos"/>
              </a:defRPr>
            </a:pPr>
            <a:r>
              <a:rPr sz="2400" b="0">
                <a:solidFill>
                  <a:srgbClr val="172E32"/>
                </a:solidFill>
                <a:latin typeface="Aptos"/>
                <a:ea typeface="Aptos"/>
                <a:cs typeface="Aptos"/>
              </a:rPr>
              <a:t>System design affects resource demand and crop protection.</a:t>
            </a:r>
          </a:p>
        </p:txBody>
      </p:sp>
      <p:sp>
        <p:nvSpPr>
          <p:cNvPr id="6" name="">
            <a:extLst xmlns:a="http://schemas.openxmlformats.org/drawingml/2006/main">
              <a:ext uri="{FF2B5EF4-FFF2-40B4-BE49-F238E27FC236}">
                <a16:creationId xmlns:a16="http://schemas.microsoft.com/office/drawing/2014/main" id="{418F4437-C903-4DB6-890D-BA6E8D92A5DB}"/>
              </a:ext>
            </a:extLst>
          </p:cNvPr>
          <p:cNvSpPr>
            <a:spLocks xmlns:a="http://schemas.openxmlformats.org/drawingml/2006/main" noGrp="1"/>
          </p:cNvSpPr>
          <p:nvPr/>
        </p:nvSpPr>
        <p:spPr>
          <a:xfrm xmlns:a="http://schemas.openxmlformats.org/drawingml/2006/main">
            <a:off x="685800" y="6467475"/>
            <a:ext cx="923925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1275" b="0">
                <a:solidFill>
                  <a:srgbClr val="687E74"/>
                </a:solidFill>
                <a:latin typeface="Aptos"/>
                <a:ea typeface="Aptos"/>
                <a:cs typeface="Aptos"/>
              </a:defRPr>
            </a:pPr>
            <a:r>
              <a:rPr sz="1275" b="0">
                <a:solidFill>
                  <a:srgbClr val="687E74"/>
                </a:solidFill>
                <a:latin typeface="Aptos"/>
                <a:ea typeface="Aptos"/>
                <a:cs typeface="Aptos"/>
              </a:rPr>
              <a:t>AITrain</a:t>
            </a:r>
          </a:p>
        </p:txBody>
      </p:sp>
      <p:sp>
        <p:nvSpPr>
          <p:cNvPr id="7" name="">
            <a:extLst xmlns:a="http://schemas.openxmlformats.org/drawingml/2006/main">
              <a:ext uri="{FF2B5EF4-FFF2-40B4-BE49-F238E27FC236}">
                <a16:creationId xmlns:a16="http://schemas.microsoft.com/office/drawing/2014/main" id="{726FF1FF-77BF-4F9B-B89B-E8644C6BFAEB}"/>
              </a:ext>
            </a:extLst>
          </p:cNvPr>
          <p:cNvSpPr>
            <a:spLocks xmlns:a="http://schemas.openxmlformats.org/drawingml/2006/main" noGrp="1"/>
          </p:cNvSpPr>
          <p:nvPr/>
        </p:nvSpPr>
        <p:spPr>
          <a:xfrm xmlns:a="http://schemas.openxmlformats.org/drawingml/2006/main">
            <a:off x="11049000" y="6448425"/>
            <a:ext cx="457200"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1350" b="0">
                <a:solidFill>
                  <a:srgbClr val="687E74"/>
                </a:solidFill>
                <a:latin typeface="Aptos"/>
                <a:ea typeface="Aptos"/>
                <a:cs typeface="Aptos"/>
              </a:defRPr>
            </a:pPr>
            <a:r>
              <a:rPr sz="1350" b="0">
                <a:solidFill>
                  <a:srgbClr val="687E74"/>
                </a:solidFill>
                <a:latin typeface="Aptos"/>
                <a:ea typeface="Aptos"/>
                <a:cs typeface="Aptos"/>
              </a:rPr>
              <a:t>10</a:t>
            </a:r>
          </a:p>
        </p:txBody>
      </p:sp>
    </p:spTree>
    <p:extLst>
      <p:ext uri="{BB962C8B-B14F-4D97-AF65-F5344CB8AC3E}">
        <p14:creationId xmlns:p14="http://schemas.microsoft.com/office/powerpoint/2010/main" val="303970742"/>
      </p:ext>
    </p:extLst>
  </p:cSld>
</p:sld>
</file>

<file path=ppt/slides/slide11.xml><?xml version="1.0" encoding="utf-8"?>
<p:sld xmlns:p="http://schemas.openxmlformats.org/presentationml/2006/main">
  <p:cSld>
    <p:bg>
      <p:bgPr>
        <a:solidFill xmlns:a="http://schemas.openxmlformats.org/drawingml/2006/main">
          <a:srgbClr val="FAFBF7"/>
        </a:solidFill>
      </p:bgPr>
    </p:bg>
    <p:spTree>
      <p:nvGrpSpPr>
        <p:cNvPr id="1" name=""/>
        <p:cNvGrpSpPr/>
        <p:nvPr/>
      </p:nvGrpSpPr>
      <p:grpSpPr>
        <a:xfrm xmlns:a="http://schemas.openxmlformats.org/drawingml/2006/main"/>
      </p:grpSpPr>
      <p:sp>
        <p:nvSpPr>
          <p:cNvPr id="9" name="">
            <a:extLst xmlns:a="http://schemas.openxmlformats.org/drawingml/2006/main">
              <a:ext uri="{FF2B5EF4-FFF2-40B4-BE49-F238E27FC236}">
                <a16:creationId xmlns:a16="http://schemas.microsoft.com/office/drawing/2014/main" id="{1A0D6896-2BF3-4BEC-958E-193F62A1415D}"/>
              </a:ext>
            </a:extLst>
          </p:cNvPr>
          <p:cNvSpPr>
            <a:spLocks xmlns:a="http://schemas.openxmlformats.org/drawingml/2006/main" noGrp="1"/>
          </p:cNvSpPr>
          <p:nvPr/>
        </p:nvSpPr>
        <p:spPr>
          <a:xfrm xmlns:a="http://schemas.openxmlformats.org/drawingml/2006/main">
            <a:off x="685800" y="514350"/>
            <a:ext cx="10820400" cy="981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3225" b="1">
                <a:solidFill>
                  <a:srgbClr val="172E32"/>
                </a:solidFill>
                <a:latin typeface="Aptos"/>
                <a:ea typeface="Aptos"/>
                <a:cs typeface="Aptos"/>
              </a:defRPr>
            </a:pPr>
            <a:r>
              <a:rPr sz="3225" b="1">
                <a:solidFill>
                  <a:srgbClr val="172E32"/>
                </a:solidFill>
                <a:latin typeface="Aptos"/>
                <a:ea typeface="Aptos"/>
                <a:cs typeface="Aptos"/>
              </a:rPr>
              <a:t>AI for crop identification</a:t>
            </a:r>
          </a:p>
        </p:txBody>
      </p:sp>
      <p:sp>
        <p:nvSpPr>
          <p:cNvPr id="2" name="">
            <a:extLst xmlns:a="http://schemas.openxmlformats.org/drawingml/2006/main">
              <a:ext uri="{FF2B5EF4-FFF2-40B4-BE49-F238E27FC236}">
                <a16:creationId xmlns:a16="http://schemas.microsoft.com/office/drawing/2014/main" id="{7BEC437A-5EB1-493E-B5F0-F2598E3F0480}"/>
              </a:ext>
            </a:extLst>
          </p:cNvPr>
          <p:cNvSpPr>
            <a:spLocks xmlns:a="http://schemas.openxmlformats.org/drawingml/2006/main" noGrp="1"/>
          </p:cNvSpPr>
          <p:nvPr/>
        </p:nvSpPr>
        <p:spPr>
          <a:xfrm xmlns:a="http://schemas.openxmlformats.org/drawingml/2006/main">
            <a:off x="685800" y="1809750"/>
            <a:ext cx="5048250" cy="914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2100" b="0">
                <a:solidFill>
                  <a:srgbClr val="172E32"/>
                </a:solidFill>
                <a:latin typeface="Aptos"/>
                <a:ea typeface="Aptos"/>
                <a:cs typeface="Aptos"/>
              </a:defRPr>
            </a:pPr>
            <a:r>
              <a:rPr sz="2100" b="0">
                <a:solidFill>
                  <a:srgbClr val="172E32"/>
                </a:solidFill>
                <a:latin typeface="Aptos"/>
                <a:ea typeface="Aptos"/>
                <a:cs typeface="Aptos"/>
              </a:rPr>
              <a:t>Satellite time series capture changing crop signatures.</a:t>
            </a:r>
          </a:p>
        </p:txBody>
      </p:sp>
      <p:sp>
        <p:nvSpPr>
          <p:cNvPr id="3" name="">
            <a:extLst xmlns:a="http://schemas.openxmlformats.org/drawingml/2006/main">
              <a:ext uri="{FF2B5EF4-FFF2-40B4-BE49-F238E27FC236}">
                <a16:creationId xmlns:a16="http://schemas.microsoft.com/office/drawing/2014/main" id="{CD35927C-1ACC-4711-B1A0-0898287CD953}"/>
              </a:ext>
            </a:extLst>
          </p:cNvPr>
          <p:cNvSpPr>
            <a:spLocks xmlns:a="http://schemas.openxmlformats.org/drawingml/2006/main" noGrp="1"/>
          </p:cNvSpPr>
          <p:nvPr/>
        </p:nvSpPr>
        <p:spPr>
          <a:xfrm xmlns:a="http://schemas.openxmlformats.org/drawingml/2006/main">
            <a:off x="685800" y="2809875"/>
            <a:ext cx="5048250" cy="914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2100" b="0">
                <a:solidFill>
                  <a:srgbClr val="172E32"/>
                </a:solidFill>
                <a:latin typeface="Aptos"/>
                <a:ea typeface="Aptos"/>
                <a:cs typeface="Aptos"/>
              </a:defRPr>
            </a:pPr>
            <a:r>
              <a:rPr sz="2100" b="0">
                <a:solidFill>
                  <a:srgbClr val="172E32"/>
                </a:solidFill>
                <a:latin typeface="Aptos"/>
                <a:ea typeface="Aptos"/>
                <a:cs typeface="Aptos"/>
              </a:rPr>
              <a:t>Classification models associate patterns with crop types.</a:t>
            </a:r>
          </a:p>
        </p:txBody>
      </p:sp>
      <p:sp>
        <p:nvSpPr>
          <p:cNvPr id="4" name="">
            <a:extLst xmlns:a="http://schemas.openxmlformats.org/drawingml/2006/main">
              <a:ext uri="{FF2B5EF4-FFF2-40B4-BE49-F238E27FC236}">
                <a16:creationId xmlns:a16="http://schemas.microsoft.com/office/drawing/2014/main" id="{EA2E7D91-3F31-4820-92A6-5CDF8C155D75}"/>
              </a:ext>
            </a:extLst>
          </p:cNvPr>
          <p:cNvSpPr>
            <a:spLocks xmlns:a="http://schemas.openxmlformats.org/drawingml/2006/main" noGrp="1"/>
          </p:cNvSpPr>
          <p:nvPr/>
        </p:nvSpPr>
        <p:spPr>
          <a:xfrm xmlns:a="http://schemas.openxmlformats.org/drawingml/2006/main">
            <a:off x="685800" y="3810000"/>
            <a:ext cx="5048250" cy="914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2100" b="0">
                <a:solidFill>
                  <a:srgbClr val="172E32"/>
                </a:solidFill>
                <a:latin typeface="Aptos"/>
                <a:ea typeface="Aptos"/>
                <a:cs typeface="Aptos"/>
              </a:defRPr>
            </a:pPr>
            <a:r>
              <a:rPr sz="2100" b="0">
                <a:solidFill>
                  <a:srgbClr val="172E32"/>
                </a:solidFill>
                <a:latin typeface="Aptos"/>
                <a:ea typeface="Aptos"/>
                <a:cs typeface="Aptos"/>
              </a:rPr>
              <a:t>Training examples need reliable crop labels.</a:t>
            </a:r>
          </a:p>
        </p:txBody>
      </p:sp>
      <p:sp>
        <p:nvSpPr>
          <p:cNvPr id="5" name="">
            <a:extLst xmlns:a="http://schemas.openxmlformats.org/drawingml/2006/main">
              <a:ext uri="{FF2B5EF4-FFF2-40B4-BE49-F238E27FC236}">
                <a16:creationId xmlns:a16="http://schemas.microsoft.com/office/drawing/2014/main" id="{7D9C96EA-490B-49F2-94EE-0C6C88827248}"/>
              </a:ext>
            </a:extLst>
          </p:cNvPr>
          <p:cNvSpPr>
            <a:spLocks xmlns:a="http://schemas.openxmlformats.org/drawingml/2006/main" noGrp="1"/>
          </p:cNvSpPr>
          <p:nvPr/>
        </p:nvSpPr>
        <p:spPr>
          <a:xfrm xmlns:a="http://schemas.openxmlformats.org/drawingml/2006/main">
            <a:off x="685800" y="4810125"/>
            <a:ext cx="5048250" cy="914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2100" b="0">
                <a:solidFill>
                  <a:srgbClr val="172E32"/>
                </a:solidFill>
                <a:latin typeface="Aptos"/>
                <a:ea typeface="Aptos"/>
                <a:cs typeface="Aptos"/>
              </a:defRPr>
            </a:pPr>
            <a:r>
              <a:rPr sz="2100" b="0">
                <a:solidFill>
                  <a:srgbClr val="172E32"/>
                </a:solidFill>
                <a:latin typeface="Aptos"/>
                <a:ea typeface="Aptos"/>
                <a:cs typeface="Aptos"/>
              </a:rPr>
              <a:t>Field checks help confirm ambiguous classifications.</a:t>
            </a:r>
          </a:p>
        </p:txBody>
      </p:sp>
      <p:pic>
        <p:nvPicPr>
          <p:cNvPr id="14" name=""/>
          <p:cNvPicPr>
            <a:picLocks xmlns:a="http://schemas.openxmlformats.org/drawingml/2006/main" noChangeAspect="1"/>
          </p:cNvPicPr>
          <p:nvPr/>
        </p:nvPicPr>
        <p:blipFill>
          <a:blip xmlns:r="http://schemas.openxmlformats.org/officeDocument/2006/relationships" xmlns:a="http://schemas.openxmlformats.org/drawingml/2006/main" r:embed="Rffbd303480a645c9"/>
          <a:stretch xmlns:a="http://schemas.openxmlformats.org/drawingml/2006/main"/>
        </p:blipFill>
        <p:spPr>
          <a:xfrm xmlns:a="http://schemas.openxmlformats.org/drawingml/2006/main">
            <a:off x="6200775" y="2588047"/>
            <a:ext cx="5305425" cy="2462956"/>
          </a:xfrm>
          <a:prstGeom xmlns:a="http://schemas.openxmlformats.org/drawingml/2006/main" prst="rect">
            <a:avLst/>
          </a:prstGeom>
        </p:spPr>
      </p:pic>
      <p:sp>
        <p:nvSpPr>
          <p:cNvPr id="7" name="">
            <a:extLst xmlns:a="http://schemas.openxmlformats.org/drawingml/2006/main">
              <a:ext uri="{FF2B5EF4-FFF2-40B4-BE49-F238E27FC236}">
                <a16:creationId xmlns:a16="http://schemas.microsoft.com/office/drawing/2014/main" id="{43796B7A-ECFF-4771-829A-33EDFA252B80}"/>
              </a:ext>
            </a:extLst>
          </p:cNvPr>
          <p:cNvSpPr>
            <a:spLocks xmlns:a="http://schemas.openxmlformats.org/drawingml/2006/main" noGrp="1"/>
          </p:cNvSpPr>
          <p:nvPr/>
        </p:nvSpPr>
        <p:spPr>
          <a:xfrm xmlns:a="http://schemas.openxmlformats.org/drawingml/2006/main">
            <a:off x="685800" y="6467475"/>
            <a:ext cx="923925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1275" b="0">
                <a:solidFill>
                  <a:srgbClr val="687E74"/>
                </a:solidFill>
                <a:latin typeface="Aptos"/>
                <a:ea typeface="Aptos"/>
                <a:cs typeface="Aptos"/>
              </a:defRPr>
            </a:pPr>
            <a:r>
              <a:rPr sz="1275" b="0">
                <a:solidFill>
                  <a:srgbClr val="687E74"/>
                </a:solidFill>
                <a:latin typeface="Aptos"/>
                <a:ea typeface="Aptos"/>
                <a:cs typeface="Aptos"/>
              </a:rPr>
              <a:t>AITrain</a:t>
            </a:r>
          </a:p>
        </p:txBody>
      </p:sp>
      <p:sp>
        <p:nvSpPr>
          <p:cNvPr id="8" name="">
            <a:extLst xmlns:a="http://schemas.openxmlformats.org/drawingml/2006/main">
              <a:ext uri="{FF2B5EF4-FFF2-40B4-BE49-F238E27FC236}">
                <a16:creationId xmlns:a16="http://schemas.microsoft.com/office/drawing/2014/main" id="{1CD20613-EA02-4F07-AC8A-03BC81AEADDF}"/>
              </a:ext>
            </a:extLst>
          </p:cNvPr>
          <p:cNvSpPr>
            <a:spLocks xmlns:a="http://schemas.openxmlformats.org/drawingml/2006/main" noGrp="1"/>
          </p:cNvSpPr>
          <p:nvPr/>
        </p:nvSpPr>
        <p:spPr>
          <a:xfrm xmlns:a="http://schemas.openxmlformats.org/drawingml/2006/main">
            <a:off x="11049000" y="6448425"/>
            <a:ext cx="457200"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1350" b="0">
                <a:solidFill>
                  <a:srgbClr val="687E74"/>
                </a:solidFill>
                <a:latin typeface="Aptos"/>
                <a:ea typeface="Aptos"/>
                <a:cs typeface="Aptos"/>
              </a:defRPr>
            </a:pPr>
            <a:r>
              <a:rPr sz="1350" b="0">
                <a:solidFill>
                  <a:srgbClr val="687E74"/>
                </a:solidFill>
                <a:latin typeface="Aptos"/>
                <a:ea typeface="Aptos"/>
                <a:cs typeface="Aptos"/>
              </a:rPr>
              <a:t>11</a:t>
            </a:r>
          </a:p>
        </p:txBody>
      </p:sp>
    </p:spTree>
    <p:extLst>
      <p:ext uri="{BB962C8B-B14F-4D97-AF65-F5344CB8AC3E}">
        <p14:creationId xmlns:p14="http://schemas.microsoft.com/office/powerpoint/2010/main" val="1224164045"/>
      </p:ext>
    </p:extLst>
  </p:cSld>
</p:sld>
</file>

<file path=ppt/slides/slide12.xml><?xml version="1.0" encoding="utf-8"?>
<p:sld xmlns:p="http://schemas.openxmlformats.org/presentationml/2006/main">
  <p:cSld>
    <p:bg>
      <p:bgPr>
        <a:solidFill xmlns:a="http://schemas.openxmlformats.org/drawingml/2006/main">
          <a:srgbClr val="FAFBF7"/>
        </a:solidFill>
      </p:bgPr>
    </p:bg>
    <p:spTree>
      <p:nvGrpSpPr>
        <p:cNvPr id="1" name=""/>
        <p:cNvGrpSpPr/>
        <p:nvPr/>
      </p:nvGrpSpPr>
      <p:grpSpPr>
        <a:xfrm xmlns:a="http://schemas.openxmlformats.org/drawingml/2006/main"/>
      </p:grpSpPr>
      <p:sp>
        <p:nvSpPr>
          <p:cNvPr id="10" name="">
            <a:extLst xmlns:a="http://schemas.openxmlformats.org/drawingml/2006/main">
              <a:ext uri="{FF2B5EF4-FFF2-40B4-BE49-F238E27FC236}">
                <a16:creationId xmlns:a16="http://schemas.microsoft.com/office/drawing/2014/main" id="{558C4107-CF7F-4979-99C8-87A3DABC5814}"/>
              </a:ext>
            </a:extLst>
          </p:cNvPr>
          <p:cNvSpPr>
            <a:spLocks xmlns:a="http://schemas.openxmlformats.org/drawingml/2006/main" noGrp="1"/>
          </p:cNvSpPr>
          <p:nvPr/>
        </p:nvSpPr>
        <p:spPr>
          <a:xfrm xmlns:a="http://schemas.openxmlformats.org/drawingml/2006/main">
            <a:off x="685800" y="514350"/>
            <a:ext cx="10820400" cy="981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3225" b="1">
                <a:solidFill>
                  <a:srgbClr val="172E32"/>
                </a:solidFill>
                <a:latin typeface="Aptos"/>
                <a:ea typeface="Aptos"/>
                <a:cs typeface="Aptos"/>
              </a:defRPr>
            </a:pPr>
            <a:r>
              <a:rPr sz="3225" b="1">
                <a:solidFill>
                  <a:srgbClr val="172E32"/>
                </a:solidFill>
                <a:latin typeface="Aptos"/>
                <a:ea typeface="Aptos"/>
                <a:cs typeface="Aptos"/>
              </a:rPr>
              <a:t>Seed quality and establishment</a:t>
            </a:r>
          </a:p>
        </p:txBody>
      </p:sp>
      <p:sp>
        <p:nvSpPr>
          <p:cNvPr id="2" name="">
            <a:extLst xmlns:a="http://schemas.openxmlformats.org/drawingml/2006/main">
              <a:ext uri="{FF2B5EF4-FFF2-40B4-BE49-F238E27FC236}">
                <a16:creationId xmlns:a16="http://schemas.microsoft.com/office/drawing/2014/main" id="{C3743D8B-2EB1-44B8-A906-FD03ACF443E3}"/>
              </a:ext>
            </a:extLst>
          </p:cNvPr>
          <p:cNvSpPr>
            <a:spLocks xmlns:a="http://schemas.openxmlformats.org/drawingml/2006/main" noGrp="1"/>
          </p:cNvSpPr>
          <p:nvPr/>
        </p:nvSpPr>
        <p:spPr>
          <a:xfrm xmlns:a="http://schemas.openxmlformats.org/drawingml/2006/main">
            <a:off x="685800" y="1809750"/>
            <a:ext cx="5048250" cy="914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2100" b="0">
                <a:solidFill>
                  <a:srgbClr val="172E32"/>
                </a:solidFill>
                <a:latin typeface="Aptos"/>
                <a:ea typeface="Aptos"/>
                <a:cs typeface="Aptos"/>
              </a:defRPr>
            </a:pPr>
            <a:r>
              <a:rPr sz="2100" b="0">
                <a:solidFill>
                  <a:srgbClr val="172E32"/>
                </a:solidFill>
                <a:latin typeface="Aptos"/>
                <a:ea typeface="Aptos"/>
                <a:cs typeface="Aptos"/>
              </a:rPr>
              <a:t>Germination indicates the ability to produce seedlings.</a:t>
            </a:r>
          </a:p>
        </p:txBody>
      </p:sp>
      <p:sp>
        <p:nvSpPr>
          <p:cNvPr id="3" name="">
            <a:extLst xmlns:a="http://schemas.openxmlformats.org/drawingml/2006/main">
              <a:ext uri="{FF2B5EF4-FFF2-40B4-BE49-F238E27FC236}">
                <a16:creationId xmlns:a16="http://schemas.microsoft.com/office/drawing/2014/main" id="{64F1FCCF-907B-4FD5-825C-4D5AAB1156EF}"/>
              </a:ext>
            </a:extLst>
          </p:cNvPr>
          <p:cNvSpPr>
            <a:spLocks xmlns:a="http://schemas.openxmlformats.org/drawingml/2006/main" noGrp="1"/>
          </p:cNvSpPr>
          <p:nvPr/>
        </p:nvSpPr>
        <p:spPr>
          <a:xfrm xmlns:a="http://schemas.openxmlformats.org/drawingml/2006/main">
            <a:off x="685800" y="2809875"/>
            <a:ext cx="5048250" cy="914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2100" b="0">
                <a:solidFill>
                  <a:srgbClr val="172E32"/>
                </a:solidFill>
                <a:latin typeface="Aptos"/>
                <a:ea typeface="Aptos"/>
                <a:cs typeface="Aptos"/>
              </a:defRPr>
            </a:pPr>
            <a:r>
              <a:rPr sz="2100" b="0">
                <a:solidFill>
                  <a:srgbClr val="172E32"/>
                </a:solidFill>
                <a:latin typeface="Aptos"/>
                <a:ea typeface="Aptos"/>
                <a:cs typeface="Aptos"/>
              </a:rPr>
              <a:t>Vigour influences establishment under variable conditions.</a:t>
            </a:r>
          </a:p>
        </p:txBody>
      </p:sp>
      <p:sp>
        <p:nvSpPr>
          <p:cNvPr id="4" name="">
            <a:extLst xmlns:a="http://schemas.openxmlformats.org/drawingml/2006/main">
              <a:ext uri="{FF2B5EF4-FFF2-40B4-BE49-F238E27FC236}">
                <a16:creationId xmlns:a16="http://schemas.microsoft.com/office/drawing/2014/main" id="{CF1A6487-5708-4AD1-B5CA-468A47D29182}"/>
              </a:ext>
            </a:extLst>
          </p:cNvPr>
          <p:cNvSpPr>
            <a:spLocks xmlns:a="http://schemas.openxmlformats.org/drawingml/2006/main" noGrp="1"/>
          </p:cNvSpPr>
          <p:nvPr/>
        </p:nvSpPr>
        <p:spPr>
          <a:xfrm xmlns:a="http://schemas.openxmlformats.org/drawingml/2006/main">
            <a:off x="685800" y="3810000"/>
            <a:ext cx="5048250" cy="914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2100" b="0">
                <a:solidFill>
                  <a:srgbClr val="172E32"/>
                </a:solidFill>
                <a:latin typeface="Aptos"/>
                <a:ea typeface="Aptos"/>
                <a:cs typeface="Aptos"/>
              </a:defRPr>
            </a:pPr>
            <a:r>
              <a:rPr sz="2100" b="0">
                <a:solidFill>
                  <a:srgbClr val="172E32"/>
                </a:solidFill>
                <a:latin typeface="Aptos"/>
                <a:ea typeface="Aptos"/>
                <a:cs typeface="Aptos"/>
              </a:rPr>
              <a:t>Mechanical damage and disease can reduce seed performance.</a:t>
            </a:r>
          </a:p>
        </p:txBody>
      </p:sp>
      <p:sp>
        <p:nvSpPr>
          <p:cNvPr id="5" name="">
            <a:extLst xmlns:a="http://schemas.openxmlformats.org/drawingml/2006/main">
              <a:ext uri="{FF2B5EF4-FFF2-40B4-BE49-F238E27FC236}">
                <a16:creationId xmlns:a16="http://schemas.microsoft.com/office/drawing/2014/main" id="{33EB9F6F-7924-418B-945F-304A91FFF854}"/>
              </a:ext>
            </a:extLst>
          </p:cNvPr>
          <p:cNvSpPr>
            <a:spLocks xmlns:a="http://schemas.openxmlformats.org/drawingml/2006/main" noGrp="1"/>
          </p:cNvSpPr>
          <p:nvPr/>
        </p:nvSpPr>
        <p:spPr>
          <a:xfrm xmlns:a="http://schemas.openxmlformats.org/drawingml/2006/main">
            <a:off x="685800" y="4810125"/>
            <a:ext cx="5048250" cy="914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2100" b="0">
                <a:solidFill>
                  <a:srgbClr val="172E32"/>
                </a:solidFill>
                <a:latin typeface="Aptos"/>
                <a:ea typeface="Aptos"/>
                <a:cs typeface="Aptos"/>
              </a:defRPr>
            </a:pPr>
            <a:r>
              <a:rPr sz="2100" b="0">
                <a:solidFill>
                  <a:srgbClr val="172E32"/>
                </a:solidFill>
                <a:latin typeface="Aptos"/>
                <a:ea typeface="Aptos"/>
                <a:cs typeface="Aptos"/>
              </a:rPr>
              <a:t>Seed selection links quality with intended field conditions.</a:t>
            </a:r>
          </a:p>
        </p:txBody>
      </p:sp>
      <p:pic>
        <p:nvPicPr>
          <p:cNvPr id="15" name=""/>
          <p:cNvPicPr>
            <a:picLocks xmlns:a="http://schemas.openxmlformats.org/drawingml/2006/main" noChangeAspect="1"/>
          </p:cNvPicPr>
          <p:nvPr/>
        </p:nvPicPr>
        <p:blipFill>
          <a:blip xmlns:r="http://schemas.openxmlformats.org/officeDocument/2006/relationships" xmlns:a="http://schemas.openxmlformats.org/drawingml/2006/main" r:embed="R376534461ded4be1"/>
          <a:stretch xmlns:a="http://schemas.openxmlformats.org/drawingml/2006/main"/>
        </p:blipFill>
        <p:spPr>
          <a:xfrm xmlns:a="http://schemas.openxmlformats.org/drawingml/2006/main">
            <a:off x="6796088" y="1762125"/>
            <a:ext cx="4114800" cy="4114800"/>
          </a:xfrm>
          <a:prstGeom xmlns:a="http://schemas.openxmlformats.org/drawingml/2006/main" prst="rect">
            <a:avLst/>
          </a:prstGeom>
        </p:spPr>
      </p:pic>
      <p:sp>
        <p:nvSpPr>
          <p:cNvPr id="7" name="">
            <a:extLst xmlns:a="http://schemas.openxmlformats.org/drawingml/2006/main">
              <a:ext uri="{FF2B5EF4-FFF2-40B4-BE49-F238E27FC236}">
                <a16:creationId xmlns:a16="http://schemas.microsoft.com/office/drawing/2014/main" id="{62766AA2-38CD-45D5-8B02-2C9D83D8F6AF}"/>
              </a:ext>
            </a:extLst>
          </p:cNvPr>
          <p:cNvSpPr>
            <a:spLocks xmlns:a="http://schemas.openxmlformats.org/drawingml/2006/main" noGrp="1"/>
          </p:cNvSpPr>
          <p:nvPr/>
        </p:nvSpPr>
        <p:spPr>
          <a:xfrm xmlns:a="http://schemas.openxmlformats.org/drawingml/2006/main">
            <a:off x="685800" y="6467475"/>
            <a:ext cx="923925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1275" b="0">
                <a:solidFill>
                  <a:srgbClr val="687E74"/>
                </a:solidFill>
                <a:latin typeface="Aptos"/>
                <a:ea typeface="Aptos"/>
                <a:cs typeface="Aptos"/>
              </a:defRPr>
            </a:pPr>
            <a:r>
              <a:rPr sz="1275" b="0">
                <a:solidFill>
                  <a:srgbClr val="687E74"/>
                </a:solidFill>
                <a:latin typeface="Aptos"/>
                <a:ea typeface="Aptos"/>
                <a:cs typeface="Aptos"/>
              </a:rPr>
              <a:t>AITrain</a:t>
            </a:r>
          </a:p>
        </p:txBody>
      </p:sp>
      <p:sp>
        <p:nvSpPr>
          <p:cNvPr id="8" name="">
            <a:extLst xmlns:a="http://schemas.openxmlformats.org/drawingml/2006/main">
              <a:ext uri="{FF2B5EF4-FFF2-40B4-BE49-F238E27FC236}">
                <a16:creationId xmlns:a16="http://schemas.microsoft.com/office/drawing/2014/main" id="{C2C944DD-9A67-4E17-B69A-F7020FA54BD6}"/>
              </a:ext>
            </a:extLst>
          </p:cNvPr>
          <p:cNvSpPr>
            <a:spLocks xmlns:a="http://schemas.openxmlformats.org/drawingml/2006/main" noGrp="1"/>
          </p:cNvSpPr>
          <p:nvPr/>
        </p:nvSpPr>
        <p:spPr>
          <a:xfrm xmlns:a="http://schemas.openxmlformats.org/drawingml/2006/main">
            <a:off x="11049000" y="6448425"/>
            <a:ext cx="457200"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1350" b="0">
                <a:solidFill>
                  <a:srgbClr val="687E74"/>
                </a:solidFill>
                <a:latin typeface="Aptos"/>
                <a:ea typeface="Aptos"/>
                <a:cs typeface="Aptos"/>
              </a:defRPr>
            </a:pPr>
            <a:r>
              <a:rPr sz="1350" b="0">
                <a:solidFill>
                  <a:srgbClr val="687E74"/>
                </a:solidFill>
                <a:latin typeface="Aptos"/>
                <a:ea typeface="Aptos"/>
                <a:cs typeface="Aptos"/>
              </a:rPr>
              <a:t>12</a:t>
            </a:r>
          </a:p>
        </p:txBody>
      </p:sp>
      <p:sp>
        <p:nvSpPr>
          <p:cNvPr id="9" name="">
            <a:extLst xmlns:a="http://schemas.openxmlformats.org/drawingml/2006/main">
              <a:ext uri="{FF2B5EF4-FFF2-40B4-BE49-F238E27FC236}">
                <a16:creationId xmlns:a16="http://schemas.microsoft.com/office/drawing/2014/main" id="{BF35F9F2-2663-4CB4-9CE2-F499C9EA1787}"/>
              </a:ext>
            </a:extLst>
          </p:cNvPr>
          <p:cNvSpPr>
            <a:spLocks xmlns:a="http://schemas.openxmlformats.org/drawingml/2006/main" noGrp="1"/>
          </p:cNvSpPr>
          <p:nvPr/>
        </p:nvSpPr>
        <p:spPr>
          <a:xfrm xmlns:a="http://schemas.openxmlformats.org/drawingml/2006/main">
            <a:off x="6200775" y="5953125"/>
            <a:ext cx="530542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1275" b="0">
                <a:solidFill>
                  <a:srgbClr val="687E74"/>
                </a:solidFill>
                <a:latin typeface="Aptos"/>
                <a:ea typeface="Aptos"/>
                <a:cs typeface="Aptos"/>
              </a:defRPr>
            </a:pPr>
            <a:r>
              <a:rPr sz="1275" b="0">
                <a:solidFill>
                  <a:srgbClr val="687E74"/>
                </a:solidFill>
                <a:latin typeface="Aptos"/>
                <a:ea typeface="Aptos"/>
                <a:cs typeface="Aptos"/>
              </a:rPr>
              <a:t>AI-generated illustration</a:t>
            </a:r>
          </a:p>
        </p:txBody>
      </p:sp>
    </p:spTree>
    <p:extLst>
      <p:ext uri="{BB962C8B-B14F-4D97-AF65-F5344CB8AC3E}">
        <p14:creationId xmlns:p14="http://schemas.microsoft.com/office/powerpoint/2010/main" val="72512701"/>
      </p:ext>
    </p:extLst>
  </p:cSld>
</p:sld>
</file>

<file path=ppt/slides/slide13.xml><?xml version="1.0" encoding="utf-8"?>
<p:sld xmlns:p="http://schemas.openxmlformats.org/presentationml/2006/main">
  <p:cSld>
    <p:bg>
      <p:bgPr>
        <a:solidFill xmlns:a="http://schemas.openxmlformats.org/drawingml/2006/main">
          <a:srgbClr val="FAFBF7"/>
        </a:solidFill>
      </p:bgPr>
    </p:bg>
    <p:spTree>
      <p:nvGrpSpPr>
        <p:cNvPr id="1" name=""/>
        <p:cNvGrpSpPr/>
        <p:nvPr/>
      </p:nvGrpSpPr>
      <p:grpSpPr>
        <a:xfrm xmlns:a="http://schemas.openxmlformats.org/drawingml/2006/main"/>
      </p:grpSpPr>
      <p:sp>
        <p:nvSpPr>
          <p:cNvPr id="9" name="">
            <a:extLst xmlns:a="http://schemas.openxmlformats.org/drawingml/2006/main">
              <a:ext uri="{FF2B5EF4-FFF2-40B4-BE49-F238E27FC236}">
                <a16:creationId xmlns:a16="http://schemas.microsoft.com/office/drawing/2014/main" id="{E8E5B509-27EB-4BD5-8B89-05C85CA7A367}"/>
              </a:ext>
            </a:extLst>
          </p:cNvPr>
          <p:cNvSpPr>
            <a:spLocks xmlns:a="http://schemas.openxmlformats.org/drawingml/2006/main" noGrp="1"/>
          </p:cNvSpPr>
          <p:nvPr/>
        </p:nvSpPr>
        <p:spPr>
          <a:xfrm xmlns:a="http://schemas.openxmlformats.org/drawingml/2006/main">
            <a:off x="685800" y="514350"/>
            <a:ext cx="10820400" cy="981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3225" b="1">
                <a:solidFill>
                  <a:srgbClr val="172E32"/>
                </a:solidFill>
                <a:latin typeface="Aptos"/>
                <a:ea typeface="Aptos"/>
                <a:cs typeface="Aptos"/>
              </a:defRPr>
            </a:pPr>
            <a:r>
              <a:rPr sz="3225" b="1">
                <a:solidFill>
                  <a:srgbClr val="172E32"/>
                </a:solidFill>
                <a:latin typeface="Aptos"/>
                <a:ea typeface="Aptos"/>
                <a:cs typeface="Aptos"/>
              </a:rPr>
              <a:t>Imaging for seed assessment</a:t>
            </a:r>
          </a:p>
        </p:txBody>
      </p:sp>
      <p:sp>
        <p:nvSpPr>
          <p:cNvPr id="2" name="">
            <a:extLst xmlns:a="http://schemas.openxmlformats.org/drawingml/2006/main">
              <a:ext uri="{FF2B5EF4-FFF2-40B4-BE49-F238E27FC236}">
                <a16:creationId xmlns:a16="http://schemas.microsoft.com/office/drawing/2014/main" id="{9F3BB1EE-CA12-4CC3-AE8E-95088D77DC98}"/>
              </a:ext>
            </a:extLst>
          </p:cNvPr>
          <p:cNvSpPr>
            <a:spLocks xmlns:a="http://schemas.openxmlformats.org/drawingml/2006/main" noGrp="1"/>
          </p:cNvSpPr>
          <p:nvPr/>
        </p:nvSpPr>
        <p:spPr>
          <a:xfrm xmlns:a="http://schemas.openxmlformats.org/drawingml/2006/main">
            <a:off x="685800" y="1809750"/>
            <a:ext cx="5048250" cy="914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2100" b="0">
                <a:solidFill>
                  <a:srgbClr val="172E32"/>
                </a:solidFill>
                <a:latin typeface="Aptos"/>
                <a:ea typeface="Aptos"/>
                <a:cs typeface="Aptos"/>
              </a:defRPr>
            </a:pPr>
            <a:r>
              <a:rPr sz="2100" b="0">
                <a:solidFill>
                  <a:srgbClr val="172E32"/>
                </a:solidFill>
                <a:latin typeface="Aptos"/>
                <a:ea typeface="Aptos"/>
                <a:cs typeface="Aptos"/>
              </a:rPr>
              <a:t>RGB images describe visible size, shape and colour.</a:t>
            </a:r>
          </a:p>
        </p:txBody>
      </p:sp>
      <p:sp>
        <p:nvSpPr>
          <p:cNvPr id="3" name="">
            <a:extLst xmlns:a="http://schemas.openxmlformats.org/drawingml/2006/main">
              <a:ext uri="{FF2B5EF4-FFF2-40B4-BE49-F238E27FC236}">
                <a16:creationId xmlns:a16="http://schemas.microsoft.com/office/drawing/2014/main" id="{6240EE7B-5218-4069-8A00-8B381AA3F570}"/>
              </a:ext>
            </a:extLst>
          </p:cNvPr>
          <p:cNvSpPr>
            <a:spLocks xmlns:a="http://schemas.openxmlformats.org/drawingml/2006/main" noGrp="1"/>
          </p:cNvSpPr>
          <p:nvPr/>
        </p:nvSpPr>
        <p:spPr>
          <a:xfrm xmlns:a="http://schemas.openxmlformats.org/drawingml/2006/main">
            <a:off x="685800" y="2809875"/>
            <a:ext cx="5048250" cy="914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2100" b="0">
                <a:solidFill>
                  <a:srgbClr val="172E32"/>
                </a:solidFill>
                <a:latin typeface="Aptos"/>
                <a:ea typeface="Aptos"/>
                <a:cs typeface="Aptos"/>
              </a:defRPr>
            </a:pPr>
            <a:r>
              <a:rPr sz="2100" b="0">
                <a:solidFill>
                  <a:srgbClr val="172E32"/>
                </a:solidFill>
                <a:latin typeface="Aptos"/>
                <a:ea typeface="Aptos"/>
                <a:cs typeface="Aptos"/>
              </a:rPr>
              <a:t>Spectral measurements reveal differences beyond appearance.</a:t>
            </a:r>
          </a:p>
        </p:txBody>
      </p:sp>
      <p:sp>
        <p:nvSpPr>
          <p:cNvPr id="4" name="">
            <a:extLst xmlns:a="http://schemas.openxmlformats.org/drawingml/2006/main">
              <a:ext uri="{FF2B5EF4-FFF2-40B4-BE49-F238E27FC236}">
                <a16:creationId xmlns:a16="http://schemas.microsoft.com/office/drawing/2014/main" id="{7D9D5D4F-3D18-4AAA-8123-155D5BFAEC49}"/>
              </a:ext>
            </a:extLst>
          </p:cNvPr>
          <p:cNvSpPr>
            <a:spLocks xmlns:a="http://schemas.openxmlformats.org/drawingml/2006/main" noGrp="1"/>
          </p:cNvSpPr>
          <p:nvPr/>
        </p:nvSpPr>
        <p:spPr>
          <a:xfrm xmlns:a="http://schemas.openxmlformats.org/drawingml/2006/main">
            <a:off x="685800" y="3810000"/>
            <a:ext cx="5048250" cy="914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2100" b="0">
                <a:solidFill>
                  <a:srgbClr val="172E32"/>
                </a:solidFill>
                <a:latin typeface="Aptos"/>
                <a:ea typeface="Aptos"/>
                <a:cs typeface="Aptos"/>
              </a:defRPr>
            </a:pPr>
            <a:r>
              <a:rPr sz="2100" b="0">
                <a:solidFill>
                  <a:srgbClr val="172E32"/>
                </a:solidFill>
                <a:latin typeface="Aptos"/>
                <a:ea typeface="Aptos"/>
                <a:cs typeface="Aptos"/>
              </a:rPr>
              <a:t>X-ray imaging can reveal internal structures.</a:t>
            </a:r>
          </a:p>
        </p:txBody>
      </p:sp>
      <p:sp>
        <p:nvSpPr>
          <p:cNvPr id="5" name="">
            <a:extLst xmlns:a="http://schemas.openxmlformats.org/drawingml/2006/main">
              <a:ext uri="{FF2B5EF4-FFF2-40B4-BE49-F238E27FC236}">
                <a16:creationId xmlns:a16="http://schemas.microsoft.com/office/drawing/2014/main" id="{8FA46F02-6CB9-480F-AB5E-B119BD55AEEA}"/>
              </a:ext>
            </a:extLst>
          </p:cNvPr>
          <p:cNvSpPr>
            <a:spLocks xmlns:a="http://schemas.openxmlformats.org/drawingml/2006/main" noGrp="1"/>
          </p:cNvSpPr>
          <p:nvPr/>
        </p:nvSpPr>
        <p:spPr>
          <a:xfrm xmlns:a="http://schemas.openxmlformats.org/drawingml/2006/main">
            <a:off x="685800" y="4810125"/>
            <a:ext cx="5048250" cy="914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2100" b="0">
                <a:solidFill>
                  <a:srgbClr val="172E32"/>
                </a:solidFill>
                <a:latin typeface="Aptos"/>
                <a:ea typeface="Aptos"/>
                <a:cs typeface="Aptos"/>
              </a:defRPr>
            </a:pPr>
            <a:r>
              <a:rPr sz="2100" b="0">
                <a:solidFill>
                  <a:srgbClr val="172E32"/>
                </a:solidFill>
                <a:latin typeface="Aptos"/>
                <a:ea typeface="Aptos"/>
                <a:cs typeface="Aptos"/>
              </a:rPr>
              <a:t>Models need comparison with established quality tests.</a:t>
            </a:r>
          </a:p>
        </p:txBody>
      </p:sp>
      <p:pic>
        <p:nvPicPr>
          <p:cNvPr id="14" name=""/>
          <p:cNvPicPr>
            <a:picLocks xmlns:a="http://schemas.openxmlformats.org/drawingml/2006/main" noChangeAspect="1"/>
          </p:cNvPicPr>
          <p:nvPr/>
        </p:nvPicPr>
        <p:blipFill>
          <a:blip xmlns:r="http://schemas.openxmlformats.org/officeDocument/2006/relationships" xmlns:a="http://schemas.openxmlformats.org/drawingml/2006/main" r:embed="Rd2a1290352f54957"/>
          <a:stretch xmlns:a="http://schemas.openxmlformats.org/drawingml/2006/main"/>
        </p:blipFill>
        <p:spPr>
          <a:xfrm xmlns:a="http://schemas.openxmlformats.org/drawingml/2006/main">
            <a:off x="6425877" y="1762125"/>
            <a:ext cx="4855221" cy="4114800"/>
          </a:xfrm>
          <a:prstGeom xmlns:a="http://schemas.openxmlformats.org/drawingml/2006/main" prst="rect">
            <a:avLst/>
          </a:prstGeom>
        </p:spPr>
      </p:pic>
      <p:sp>
        <p:nvSpPr>
          <p:cNvPr id="7" name="">
            <a:extLst xmlns:a="http://schemas.openxmlformats.org/drawingml/2006/main">
              <a:ext uri="{FF2B5EF4-FFF2-40B4-BE49-F238E27FC236}">
                <a16:creationId xmlns:a16="http://schemas.microsoft.com/office/drawing/2014/main" id="{6C843804-D210-461D-92A1-9149A451B897}"/>
              </a:ext>
            </a:extLst>
          </p:cNvPr>
          <p:cNvSpPr>
            <a:spLocks xmlns:a="http://schemas.openxmlformats.org/drawingml/2006/main" noGrp="1"/>
          </p:cNvSpPr>
          <p:nvPr/>
        </p:nvSpPr>
        <p:spPr>
          <a:xfrm xmlns:a="http://schemas.openxmlformats.org/drawingml/2006/main">
            <a:off x="685800" y="6467475"/>
            <a:ext cx="923925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1275" b="0">
                <a:solidFill>
                  <a:srgbClr val="687E74"/>
                </a:solidFill>
                <a:latin typeface="Aptos"/>
                <a:ea typeface="Aptos"/>
                <a:cs typeface="Aptos"/>
              </a:defRPr>
            </a:pPr>
            <a:r>
              <a:rPr sz="1275" b="0">
                <a:solidFill>
                  <a:srgbClr val="687E74"/>
                </a:solidFill>
                <a:latin typeface="Aptos"/>
                <a:ea typeface="Aptos"/>
                <a:cs typeface="Aptos"/>
              </a:rPr>
              <a:t>AITrain</a:t>
            </a:r>
          </a:p>
        </p:txBody>
      </p:sp>
      <p:sp>
        <p:nvSpPr>
          <p:cNvPr id="8" name="">
            <a:extLst xmlns:a="http://schemas.openxmlformats.org/drawingml/2006/main">
              <a:ext uri="{FF2B5EF4-FFF2-40B4-BE49-F238E27FC236}">
                <a16:creationId xmlns:a16="http://schemas.microsoft.com/office/drawing/2014/main" id="{F5A225C0-3E86-463C-A1A3-F47BD15FBA43}"/>
              </a:ext>
            </a:extLst>
          </p:cNvPr>
          <p:cNvSpPr>
            <a:spLocks xmlns:a="http://schemas.openxmlformats.org/drawingml/2006/main" noGrp="1"/>
          </p:cNvSpPr>
          <p:nvPr/>
        </p:nvSpPr>
        <p:spPr>
          <a:xfrm xmlns:a="http://schemas.openxmlformats.org/drawingml/2006/main">
            <a:off x="11049000" y="6448425"/>
            <a:ext cx="457200"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1350" b="0">
                <a:solidFill>
                  <a:srgbClr val="687E74"/>
                </a:solidFill>
                <a:latin typeface="Aptos"/>
                <a:ea typeface="Aptos"/>
                <a:cs typeface="Aptos"/>
              </a:defRPr>
            </a:pPr>
            <a:r>
              <a:rPr sz="1350" b="0">
                <a:solidFill>
                  <a:srgbClr val="687E74"/>
                </a:solidFill>
                <a:latin typeface="Aptos"/>
                <a:ea typeface="Aptos"/>
                <a:cs typeface="Aptos"/>
              </a:rPr>
              <a:t>13</a:t>
            </a:r>
          </a:p>
        </p:txBody>
      </p:sp>
    </p:spTree>
    <p:extLst>
      <p:ext uri="{BB962C8B-B14F-4D97-AF65-F5344CB8AC3E}">
        <p14:creationId xmlns:p14="http://schemas.microsoft.com/office/powerpoint/2010/main" val="1509817129"/>
      </p:ext>
    </p:extLst>
  </p:cSld>
</p:sld>
</file>

<file path=ppt/slides/slide14.xml><?xml version="1.0" encoding="utf-8"?>
<p:sld xmlns:p="http://schemas.openxmlformats.org/presentationml/2006/main">
  <p:cSld>
    <p:bg>
      <p:bgPr>
        <a:solidFill xmlns:a="http://schemas.openxmlformats.org/drawingml/2006/main">
          <a:srgbClr val="FAFBF7"/>
        </a:solidFill>
      </p:bgPr>
    </p:bg>
    <p:spTree>
      <p:nvGrpSpPr>
        <p:cNvPr id="1" name=""/>
        <p:cNvGrpSpPr/>
        <p:nvPr/>
      </p:nvGrpSpPr>
      <p:grpSpPr>
        <a:xfrm xmlns:a="http://schemas.openxmlformats.org/drawingml/2006/main"/>
      </p:grpSpPr>
      <p:sp>
        <p:nvSpPr>
          <p:cNvPr id="9" name="">
            <a:extLst xmlns:a="http://schemas.openxmlformats.org/drawingml/2006/main">
              <a:ext uri="{FF2B5EF4-FFF2-40B4-BE49-F238E27FC236}">
                <a16:creationId xmlns:a16="http://schemas.microsoft.com/office/drawing/2014/main" id="{D92C04A8-83E8-411C-AFAE-FD47BB352BDF}"/>
              </a:ext>
            </a:extLst>
          </p:cNvPr>
          <p:cNvSpPr>
            <a:spLocks xmlns:a="http://schemas.openxmlformats.org/drawingml/2006/main" noGrp="1"/>
          </p:cNvSpPr>
          <p:nvPr/>
        </p:nvSpPr>
        <p:spPr>
          <a:xfrm xmlns:a="http://schemas.openxmlformats.org/drawingml/2006/main">
            <a:off x="685800" y="514350"/>
            <a:ext cx="10820400" cy="981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3225" b="1">
                <a:solidFill>
                  <a:srgbClr val="172E32"/>
                </a:solidFill>
                <a:latin typeface="Aptos"/>
                <a:ea typeface="Aptos"/>
                <a:cs typeface="Aptos"/>
              </a:defRPr>
            </a:pPr>
            <a:r>
              <a:rPr sz="3225" b="1">
                <a:solidFill>
                  <a:srgbClr val="172E32"/>
                </a:solidFill>
                <a:latin typeface="Aptos"/>
                <a:ea typeface="Aptos"/>
                <a:cs typeface="Aptos"/>
              </a:rPr>
              <a:t>Variety choice and planting methods</a:t>
            </a:r>
          </a:p>
        </p:txBody>
      </p:sp>
      <p:sp>
        <p:nvSpPr>
          <p:cNvPr id="2" name="">
            <a:extLst xmlns:a="http://schemas.openxmlformats.org/drawingml/2006/main">
              <a:ext uri="{FF2B5EF4-FFF2-40B4-BE49-F238E27FC236}">
                <a16:creationId xmlns:a16="http://schemas.microsoft.com/office/drawing/2014/main" id="{8C4D88AE-5ED4-4AEF-94EB-54D15850C61F}"/>
              </a:ext>
            </a:extLst>
          </p:cNvPr>
          <p:cNvSpPr>
            <a:spLocks xmlns:a="http://schemas.openxmlformats.org/drawingml/2006/main" noGrp="1"/>
          </p:cNvSpPr>
          <p:nvPr/>
        </p:nvSpPr>
        <p:spPr>
          <a:xfrm xmlns:a="http://schemas.openxmlformats.org/drawingml/2006/main">
            <a:off x="685800" y="1809750"/>
            <a:ext cx="5048250" cy="914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2100" b="0">
                <a:solidFill>
                  <a:srgbClr val="172E32"/>
                </a:solidFill>
                <a:latin typeface="Aptos"/>
                <a:ea typeface="Aptos"/>
                <a:cs typeface="Aptos"/>
              </a:defRPr>
            </a:pPr>
            <a:r>
              <a:rPr sz="2100" b="0">
                <a:solidFill>
                  <a:srgbClr val="172E32"/>
                </a:solidFill>
                <a:latin typeface="Aptos"/>
                <a:ea typeface="Aptos"/>
                <a:cs typeface="Aptos"/>
              </a:rPr>
              <a:t>Variety choice should reflect climate and production goals.</a:t>
            </a:r>
          </a:p>
        </p:txBody>
      </p:sp>
      <p:sp>
        <p:nvSpPr>
          <p:cNvPr id="3" name="">
            <a:extLst xmlns:a="http://schemas.openxmlformats.org/drawingml/2006/main">
              <a:ext uri="{FF2B5EF4-FFF2-40B4-BE49-F238E27FC236}">
                <a16:creationId xmlns:a16="http://schemas.microsoft.com/office/drawing/2014/main" id="{C04E528F-B39B-48F0-9E06-4F6FAAEFEA23}"/>
              </a:ext>
            </a:extLst>
          </p:cNvPr>
          <p:cNvSpPr>
            <a:spLocks xmlns:a="http://schemas.openxmlformats.org/drawingml/2006/main" noGrp="1"/>
          </p:cNvSpPr>
          <p:nvPr/>
        </p:nvSpPr>
        <p:spPr>
          <a:xfrm xmlns:a="http://schemas.openxmlformats.org/drawingml/2006/main">
            <a:off x="685800" y="2809875"/>
            <a:ext cx="5048250" cy="914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2100" b="0">
                <a:solidFill>
                  <a:srgbClr val="172E32"/>
                </a:solidFill>
                <a:latin typeface="Aptos"/>
                <a:ea typeface="Aptos"/>
                <a:cs typeface="Aptos"/>
              </a:defRPr>
            </a:pPr>
            <a:r>
              <a:rPr sz="2100" b="0">
                <a:solidFill>
                  <a:srgbClr val="172E32"/>
                </a:solidFill>
                <a:latin typeface="Aptos"/>
                <a:ea typeface="Aptos"/>
                <a:cs typeface="Aptos"/>
              </a:rPr>
              <a:t>Planting depth affects emergence and seedling development.</a:t>
            </a:r>
          </a:p>
        </p:txBody>
      </p:sp>
      <p:sp>
        <p:nvSpPr>
          <p:cNvPr id="4" name="">
            <a:extLst xmlns:a="http://schemas.openxmlformats.org/drawingml/2006/main">
              <a:ext uri="{FF2B5EF4-FFF2-40B4-BE49-F238E27FC236}">
                <a16:creationId xmlns:a16="http://schemas.microsoft.com/office/drawing/2014/main" id="{AF985A19-CD0C-4D5C-B6C8-F0F89B684F6F}"/>
              </a:ext>
            </a:extLst>
          </p:cNvPr>
          <p:cNvSpPr>
            <a:spLocks xmlns:a="http://schemas.openxmlformats.org/drawingml/2006/main" noGrp="1"/>
          </p:cNvSpPr>
          <p:nvPr/>
        </p:nvSpPr>
        <p:spPr>
          <a:xfrm xmlns:a="http://schemas.openxmlformats.org/drawingml/2006/main">
            <a:off x="685800" y="3810000"/>
            <a:ext cx="5048250" cy="914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2100" b="0">
                <a:solidFill>
                  <a:srgbClr val="172E32"/>
                </a:solidFill>
                <a:latin typeface="Aptos"/>
                <a:ea typeface="Aptos"/>
                <a:cs typeface="Aptos"/>
              </a:defRPr>
            </a:pPr>
            <a:r>
              <a:rPr sz="2100" b="0">
                <a:solidFill>
                  <a:srgbClr val="172E32"/>
                </a:solidFill>
                <a:latin typeface="Aptos"/>
                <a:ea typeface="Aptos"/>
                <a:cs typeface="Aptos"/>
              </a:rPr>
              <a:t>Spacing and seed placement influence crop establishment.</a:t>
            </a:r>
          </a:p>
        </p:txBody>
      </p:sp>
      <p:sp>
        <p:nvSpPr>
          <p:cNvPr id="5" name="">
            <a:extLst xmlns:a="http://schemas.openxmlformats.org/drawingml/2006/main">
              <a:ext uri="{FF2B5EF4-FFF2-40B4-BE49-F238E27FC236}">
                <a16:creationId xmlns:a16="http://schemas.microsoft.com/office/drawing/2014/main" id="{A1E7C483-4EC1-4CCE-833A-DB69F2D49051}"/>
              </a:ext>
            </a:extLst>
          </p:cNvPr>
          <p:cNvSpPr>
            <a:spLocks xmlns:a="http://schemas.openxmlformats.org/drawingml/2006/main" noGrp="1"/>
          </p:cNvSpPr>
          <p:nvPr/>
        </p:nvSpPr>
        <p:spPr>
          <a:xfrm xmlns:a="http://schemas.openxmlformats.org/drawingml/2006/main">
            <a:off x="685800" y="4810125"/>
            <a:ext cx="5048250" cy="914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2100" b="0">
                <a:solidFill>
                  <a:srgbClr val="172E32"/>
                </a:solidFill>
                <a:latin typeface="Aptos"/>
                <a:ea typeface="Aptos"/>
                <a:cs typeface="Aptos"/>
              </a:defRPr>
            </a:pPr>
            <a:r>
              <a:rPr sz="2100" b="0">
                <a:solidFill>
                  <a:srgbClr val="172E32"/>
                </a:solidFill>
                <a:latin typeface="Aptos"/>
                <a:ea typeface="Aptos"/>
                <a:cs typeface="Aptos"/>
              </a:rPr>
              <a:t>Equipment settings require checks under field conditions.</a:t>
            </a:r>
          </a:p>
        </p:txBody>
      </p:sp>
      <p:pic>
        <p:nvPicPr>
          <p:cNvPr id="14" name=""/>
          <p:cNvPicPr>
            <a:picLocks xmlns:a="http://schemas.openxmlformats.org/drawingml/2006/main" noChangeAspect="1"/>
          </p:cNvPicPr>
          <p:nvPr/>
        </p:nvPicPr>
        <p:blipFill>
          <a:blip xmlns:r="http://schemas.openxmlformats.org/officeDocument/2006/relationships" xmlns:a="http://schemas.openxmlformats.org/drawingml/2006/main" r:embed="R61c40510e6c1424a"/>
          <a:stretch xmlns:a="http://schemas.openxmlformats.org/drawingml/2006/main"/>
        </p:blipFill>
        <p:spPr>
          <a:xfrm xmlns:a="http://schemas.openxmlformats.org/drawingml/2006/main">
            <a:off x="6200775" y="2149419"/>
            <a:ext cx="5305425" cy="3340213"/>
          </a:xfrm>
          <a:prstGeom xmlns:a="http://schemas.openxmlformats.org/drawingml/2006/main" prst="rect">
            <a:avLst/>
          </a:prstGeom>
        </p:spPr>
      </p:pic>
      <p:sp>
        <p:nvSpPr>
          <p:cNvPr id="7" name="">
            <a:extLst xmlns:a="http://schemas.openxmlformats.org/drawingml/2006/main">
              <a:ext uri="{FF2B5EF4-FFF2-40B4-BE49-F238E27FC236}">
                <a16:creationId xmlns:a16="http://schemas.microsoft.com/office/drawing/2014/main" id="{57C58994-9412-4845-9FB9-04F6B803D57B}"/>
              </a:ext>
            </a:extLst>
          </p:cNvPr>
          <p:cNvSpPr>
            <a:spLocks xmlns:a="http://schemas.openxmlformats.org/drawingml/2006/main" noGrp="1"/>
          </p:cNvSpPr>
          <p:nvPr/>
        </p:nvSpPr>
        <p:spPr>
          <a:xfrm xmlns:a="http://schemas.openxmlformats.org/drawingml/2006/main">
            <a:off x="685800" y="6467475"/>
            <a:ext cx="923925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1275" b="0">
                <a:solidFill>
                  <a:srgbClr val="687E74"/>
                </a:solidFill>
                <a:latin typeface="Aptos"/>
                <a:ea typeface="Aptos"/>
                <a:cs typeface="Aptos"/>
              </a:defRPr>
            </a:pPr>
            <a:r>
              <a:rPr sz="1275" b="0">
                <a:solidFill>
                  <a:srgbClr val="687E74"/>
                </a:solidFill>
                <a:latin typeface="Aptos"/>
                <a:ea typeface="Aptos"/>
                <a:cs typeface="Aptos"/>
              </a:rPr>
              <a:t>AITrain</a:t>
            </a:r>
          </a:p>
        </p:txBody>
      </p:sp>
      <p:sp>
        <p:nvSpPr>
          <p:cNvPr id="8" name="">
            <a:extLst xmlns:a="http://schemas.openxmlformats.org/drawingml/2006/main">
              <a:ext uri="{FF2B5EF4-FFF2-40B4-BE49-F238E27FC236}">
                <a16:creationId xmlns:a16="http://schemas.microsoft.com/office/drawing/2014/main" id="{C1F686A5-FF2E-4F35-B149-E41B5D49045C}"/>
              </a:ext>
            </a:extLst>
          </p:cNvPr>
          <p:cNvSpPr>
            <a:spLocks xmlns:a="http://schemas.openxmlformats.org/drawingml/2006/main" noGrp="1"/>
          </p:cNvSpPr>
          <p:nvPr/>
        </p:nvSpPr>
        <p:spPr>
          <a:xfrm xmlns:a="http://schemas.openxmlformats.org/drawingml/2006/main">
            <a:off x="11049000" y="6448425"/>
            <a:ext cx="457200"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1350" b="0">
                <a:solidFill>
                  <a:srgbClr val="687E74"/>
                </a:solidFill>
                <a:latin typeface="Aptos"/>
                <a:ea typeface="Aptos"/>
                <a:cs typeface="Aptos"/>
              </a:defRPr>
            </a:pPr>
            <a:r>
              <a:rPr sz="1350" b="0">
                <a:solidFill>
                  <a:srgbClr val="687E74"/>
                </a:solidFill>
                <a:latin typeface="Aptos"/>
                <a:ea typeface="Aptos"/>
                <a:cs typeface="Aptos"/>
              </a:rPr>
              <a:t>14</a:t>
            </a:r>
          </a:p>
        </p:txBody>
      </p:sp>
    </p:spTree>
    <p:extLst>
      <p:ext uri="{BB962C8B-B14F-4D97-AF65-F5344CB8AC3E}">
        <p14:creationId xmlns:p14="http://schemas.microsoft.com/office/powerpoint/2010/main" val="1573175808"/>
      </p:ext>
    </p:extLst>
  </p:cSld>
</p:sld>
</file>

<file path=ppt/slides/slide15.xml><?xml version="1.0" encoding="utf-8"?>
<p:sld xmlns:p="http://schemas.openxmlformats.org/presentationml/2006/main">
  <p:cSld>
    <p:bg>
      <p:bgPr>
        <a:solidFill xmlns:a="http://schemas.openxmlformats.org/drawingml/2006/main">
          <a:srgbClr val="FAFBF7"/>
        </a:solidFill>
      </p:bgPr>
    </p:bg>
    <p:spTree>
      <p:nvGrpSpPr>
        <p:cNvPr id="1" name=""/>
        <p:cNvGrpSpPr/>
        <p:nvPr/>
      </p:nvGrpSpPr>
      <p:grpSpPr>
        <a:xfrm xmlns:a="http://schemas.openxmlformats.org/drawingml/2006/main"/>
      </p:grpSpPr>
      <p:sp>
        <p:nvSpPr>
          <p:cNvPr id="10" name="">
            <a:extLst xmlns:a="http://schemas.openxmlformats.org/drawingml/2006/main">
              <a:ext uri="{FF2B5EF4-FFF2-40B4-BE49-F238E27FC236}">
                <a16:creationId xmlns:a16="http://schemas.microsoft.com/office/drawing/2014/main" id="{8F73EA25-0D01-42BE-AA39-9A86CC764DA6}"/>
              </a:ext>
            </a:extLst>
          </p:cNvPr>
          <p:cNvSpPr>
            <a:spLocks xmlns:a="http://schemas.openxmlformats.org/drawingml/2006/main" noGrp="1"/>
          </p:cNvSpPr>
          <p:nvPr/>
        </p:nvSpPr>
        <p:spPr>
          <a:xfrm xmlns:a="http://schemas.openxmlformats.org/drawingml/2006/main">
            <a:off x="685800" y="514350"/>
            <a:ext cx="10820400" cy="981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3225" b="1">
                <a:solidFill>
                  <a:srgbClr val="172E32"/>
                </a:solidFill>
                <a:latin typeface="Aptos"/>
                <a:ea typeface="Aptos"/>
                <a:cs typeface="Aptos"/>
              </a:defRPr>
            </a:pPr>
            <a:r>
              <a:rPr sz="3225" b="1">
                <a:solidFill>
                  <a:srgbClr val="172E32"/>
                </a:solidFill>
                <a:latin typeface="Aptos"/>
                <a:ea typeface="Aptos"/>
                <a:cs typeface="Aptos"/>
              </a:rPr>
              <a:t>Precision planting</a:t>
            </a:r>
          </a:p>
        </p:txBody>
      </p:sp>
      <p:sp>
        <p:nvSpPr>
          <p:cNvPr id="2" name="">
            <a:extLst xmlns:a="http://schemas.openxmlformats.org/drawingml/2006/main">
              <a:ext uri="{FF2B5EF4-FFF2-40B4-BE49-F238E27FC236}">
                <a16:creationId xmlns:a16="http://schemas.microsoft.com/office/drawing/2014/main" id="{6D45C334-1F34-4AE7-BFC4-15DDA3D22F33}"/>
              </a:ext>
            </a:extLst>
          </p:cNvPr>
          <p:cNvSpPr>
            <a:spLocks xmlns:a="http://schemas.openxmlformats.org/drawingml/2006/main" noGrp="1"/>
          </p:cNvSpPr>
          <p:nvPr/>
        </p:nvSpPr>
        <p:spPr>
          <a:xfrm xmlns:a="http://schemas.openxmlformats.org/drawingml/2006/main">
            <a:off x="685800" y="1809750"/>
            <a:ext cx="5048250" cy="914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2100" b="0">
                <a:solidFill>
                  <a:srgbClr val="172E32"/>
                </a:solidFill>
                <a:latin typeface="Aptos"/>
                <a:ea typeface="Aptos"/>
                <a:cs typeface="Aptos"/>
              </a:defRPr>
            </a:pPr>
            <a:r>
              <a:rPr sz="2100" b="0">
                <a:solidFill>
                  <a:srgbClr val="172E32"/>
                </a:solidFill>
                <a:latin typeface="Aptos"/>
                <a:ea typeface="Aptos"/>
                <a:cs typeface="Aptos"/>
              </a:rPr>
              <a:t>Navigation supports repeatable machine positioning.</a:t>
            </a:r>
          </a:p>
        </p:txBody>
      </p:sp>
      <p:sp>
        <p:nvSpPr>
          <p:cNvPr id="3" name="">
            <a:extLst xmlns:a="http://schemas.openxmlformats.org/drawingml/2006/main">
              <a:ext uri="{FF2B5EF4-FFF2-40B4-BE49-F238E27FC236}">
                <a16:creationId xmlns:a16="http://schemas.microsoft.com/office/drawing/2014/main" id="{6FDB2E61-0051-4952-B38F-CDEC840D19A9}"/>
              </a:ext>
            </a:extLst>
          </p:cNvPr>
          <p:cNvSpPr>
            <a:spLocks xmlns:a="http://schemas.openxmlformats.org/drawingml/2006/main" noGrp="1"/>
          </p:cNvSpPr>
          <p:nvPr/>
        </p:nvSpPr>
        <p:spPr>
          <a:xfrm xmlns:a="http://schemas.openxmlformats.org/drawingml/2006/main">
            <a:off x="685800" y="2809875"/>
            <a:ext cx="5048250" cy="914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2100" b="0">
                <a:solidFill>
                  <a:srgbClr val="172E32"/>
                </a:solidFill>
                <a:latin typeface="Aptos"/>
                <a:ea typeface="Aptos"/>
                <a:cs typeface="Aptos"/>
              </a:defRPr>
            </a:pPr>
            <a:r>
              <a:rPr sz="2100" b="0">
                <a:solidFill>
                  <a:srgbClr val="172E32"/>
                </a:solidFill>
                <a:latin typeface="Aptos"/>
                <a:ea typeface="Aptos"/>
                <a:cs typeface="Aptos"/>
              </a:rPr>
              <a:t>Sensors monitor seed delivery and planting-unit performance.</a:t>
            </a:r>
          </a:p>
        </p:txBody>
      </p:sp>
      <p:sp>
        <p:nvSpPr>
          <p:cNvPr id="4" name="">
            <a:extLst xmlns:a="http://schemas.openxmlformats.org/drawingml/2006/main">
              <a:ext uri="{FF2B5EF4-FFF2-40B4-BE49-F238E27FC236}">
                <a16:creationId xmlns:a16="http://schemas.microsoft.com/office/drawing/2014/main" id="{C66213A0-E8DA-447C-B434-8C3FF48C3A53}"/>
              </a:ext>
            </a:extLst>
          </p:cNvPr>
          <p:cNvSpPr>
            <a:spLocks xmlns:a="http://schemas.openxmlformats.org/drawingml/2006/main" noGrp="1"/>
          </p:cNvSpPr>
          <p:nvPr/>
        </p:nvSpPr>
        <p:spPr>
          <a:xfrm xmlns:a="http://schemas.openxmlformats.org/drawingml/2006/main">
            <a:off x="685800" y="3810000"/>
            <a:ext cx="5048250" cy="914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2100" b="0">
                <a:solidFill>
                  <a:srgbClr val="172E32"/>
                </a:solidFill>
                <a:latin typeface="Aptos"/>
                <a:ea typeface="Aptos"/>
                <a:cs typeface="Aptos"/>
              </a:defRPr>
            </a:pPr>
            <a:r>
              <a:rPr sz="2100" b="0">
                <a:solidFill>
                  <a:srgbClr val="172E32"/>
                </a:solidFill>
                <a:latin typeface="Aptos"/>
                <a:ea typeface="Aptos"/>
                <a:cs typeface="Aptos"/>
              </a:rPr>
              <a:t>Control systems adjust selected machine settings.</a:t>
            </a:r>
          </a:p>
        </p:txBody>
      </p:sp>
      <p:sp>
        <p:nvSpPr>
          <p:cNvPr id="5" name="">
            <a:extLst xmlns:a="http://schemas.openxmlformats.org/drawingml/2006/main">
              <a:ext uri="{FF2B5EF4-FFF2-40B4-BE49-F238E27FC236}">
                <a16:creationId xmlns:a16="http://schemas.microsoft.com/office/drawing/2014/main" id="{332D024C-0F41-4029-8AE2-2EEE35715AA6}"/>
              </a:ext>
            </a:extLst>
          </p:cNvPr>
          <p:cNvSpPr>
            <a:spLocks xmlns:a="http://schemas.openxmlformats.org/drawingml/2006/main" noGrp="1"/>
          </p:cNvSpPr>
          <p:nvPr/>
        </p:nvSpPr>
        <p:spPr>
          <a:xfrm xmlns:a="http://schemas.openxmlformats.org/drawingml/2006/main">
            <a:off x="685800" y="4810125"/>
            <a:ext cx="5048250" cy="914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2100" b="0">
                <a:solidFill>
                  <a:srgbClr val="172E32"/>
                </a:solidFill>
                <a:latin typeface="Aptos"/>
                <a:ea typeface="Aptos"/>
                <a:cs typeface="Aptos"/>
              </a:defRPr>
            </a:pPr>
            <a:r>
              <a:rPr sz="2100" b="0">
                <a:solidFill>
                  <a:srgbClr val="172E32"/>
                </a:solidFill>
                <a:latin typeface="Aptos"/>
                <a:ea typeface="Aptos"/>
                <a:cs typeface="Aptos"/>
              </a:rPr>
              <a:t>Emergence checks reveal the result of the planting operation.</a:t>
            </a:r>
          </a:p>
        </p:txBody>
      </p:sp>
      <p:pic>
        <p:nvPicPr>
          <p:cNvPr id="15" name=""/>
          <p:cNvPicPr>
            <a:picLocks xmlns:a="http://schemas.openxmlformats.org/drawingml/2006/main" noChangeAspect="1"/>
          </p:cNvPicPr>
          <p:nvPr/>
        </p:nvPicPr>
        <p:blipFill>
          <a:blip xmlns:r="http://schemas.openxmlformats.org/officeDocument/2006/relationships" xmlns:a="http://schemas.openxmlformats.org/drawingml/2006/main" r:embed="R6caac583dec945e7"/>
          <a:stretch xmlns:a="http://schemas.openxmlformats.org/drawingml/2006/main"/>
        </p:blipFill>
        <p:spPr>
          <a:xfrm xmlns:a="http://schemas.openxmlformats.org/drawingml/2006/main">
            <a:off x="6796088" y="1762125"/>
            <a:ext cx="4114800" cy="4114800"/>
          </a:xfrm>
          <a:prstGeom xmlns:a="http://schemas.openxmlformats.org/drawingml/2006/main" prst="rect">
            <a:avLst/>
          </a:prstGeom>
        </p:spPr>
      </p:pic>
      <p:sp>
        <p:nvSpPr>
          <p:cNvPr id="7" name="">
            <a:extLst xmlns:a="http://schemas.openxmlformats.org/drawingml/2006/main">
              <a:ext uri="{FF2B5EF4-FFF2-40B4-BE49-F238E27FC236}">
                <a16:creationId xmlns:a16="http://schemas.microsoft.com/office/drawing/2014/main" id="{7C5829BD-0F0D-4661-BECB-53EE942C074D}"/>
              </a:ext>
            </a:extLst>
          </p:cNvPr>
          <p:cNvSpPr>
            <a:spLocks xmlns:a="http://schemas.openxmlformats.org/drawingml/2006/main" noGrp="1"/>
          </p:cNvSpPr>
          <p:nvPr/>
        </p:nvSpPr>
        <p:spPr>
          <a:xfrm xmlns:a="http://schemas.openxmlformats.org/drawingml/2006/main">
            <a:off x="685800" y="6467475"/>
            <a:ext cx="923925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1275" b="0">
                <a:solidFill>
                  <a:srgbClr val="687E74"/>
                </a:solidFill>
                <a:latin typeface="Aptos"/>
                <a:ea typeface="Aptos"/>
                <a:cs typeface="Aptos"/>
              </a:defRPr>
            </a:pPr>
            <a:r>
              <a:rPr sz="1275" b="0">
                <a:solidFill>
                  <a:srgbClr val="687E74"/>
                </a:solidFill>
                <a:latin typeface="Aptos"/>
                <a:ea typeface="Aptos"/>
                <a:cs typeface="Aptos"/>
              </a:rPr>
              <a:t>AITrain</a:t>
            </a:r>
          </a:p>
        </p:txBody>
      </p:sp>
      <p:sp>
        <p:nvSpPr>
          <p:cNvPr id="8" name="">
            <a:extLst xmlns:a="http://schemas.openxmlformats.org/drawingml/2006/main">
              <a:ext uri="{FF2B5EF4-FFF2-40B4-BE49-F238E27FC236}">
                <a16:creationId xmlns:a16="http://schemas.microsoft.com/office/drawing/2014/main" id="{695C5445-B86A-409B-A07C-6AD7D5561F69}"/>
              </a:ext>
            </a:extLst>
          </p:cNvPr>
          <p:cNvSpPr>
            <a:spLocks xmlns:a="http://schemas.openxmlformats.org/drawingml/2006/main" noGrp="1"/>
          </p:cNvSpPr>
          <p:nvPr/>
        </p:nvSpPr>
        <p:spPr>
          <a:xfrm xmlns:a="http://schemas.openxmlformats.org/drawingml/2006/main">
            <a:off x="11049000" y="6448425"/>
            <a:ext cx="457200"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1350" b="0">
                <a:solidFill>
                  <a:srgbClr val="687E74"/>
                </a:solidFill>
                <a:latin typeface="Aptos"/>
                <a:ea typeface="Aptos"/>
                <a:cs typeface="Aptos"/>
              </a:defRPr>
            </a:pPr>
            <a:r>
              <a:rPr sz="1350" b="0">
                <a:solidFill>
                  <a:srgbClr val="687E74"/>
                </a:solidFill>
                <a:latin typeface="Aptos"/>
                <a:ea typeface="Aptos"/>
                <a:cs typeface="Aptos"/>
              </a:rPr>
              <a:t>15</a:t>
            </a:r>
          </a:p>
        </p:txBody>
      </p:sp>
      <p:sp>
        <p:nvSpPr>
          <p:cNvPr id="9" name="">
            <a:extLst xmlns:a="http://schemas.openxmlformats.org/drawingml/2006/main">
              <a:ext uri="{FF2B5EF4-FFF2-40B4-BE49-F238E27FC236}">
                <a16:creationId xmlns:a16="http://schemas.microsoft.com/office/drawing/2014/main" id="{3246EBDF-02B6-4AFF-ADE8-162706882CDF}"/>
              </a:ext>
            </a:extLst>
          </p:cNvPr>
          <p:cNvSpPr>
            <a:spLocks xmlns:a="http://schemas.openxmlformats.org/drawingml/2006/main" noGrp="1"/>
          </p:cNvSpPr>
          <p:nvPr/>
        </p:nvSpPr>
        <p:spPr>
          <a:xfrm xmlns:a="http://schemas.openxmlformats.org/drawingml/2006/main">
            <a:off x="6200775" y="5953125"/>
            <a:ext cx="530542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1275" b="0">
                <a:solidFill>
                  <a:srgbClr val="687E74"/>
                </a:solidFill>
                <a:latin typeface="Aptos"/>
                <a:ea typeface="Aptos"/>
                <a:cs typeface="Aptos"/>
              </a:defRPr>
            </a:pPr>
            <a:r>
              <a:rPr sz="1275" b="0">
                <a:solidFill>
                  <a:srgbClr val="687E74"/>
                </a:solidFill>
                <a:latin typeface="Aptos"/>
                <a:ea typeface="Aptos"/>
                <a:cs typeface="Aptos"/>
              </a:rPr>
              <a:t>AI-generated illustration</a:t>
            </a:r>
          </a:p>
        </p:txBody>
      </p:sp>
    </p:spTree>
    <p:extLst>
      <p:ext uri="{BB962C8B-B14F-4D97-AF65-F5344CB8AC3E}">
        <p14:creationId xmlns:p14="http://schemas.microsoft.com/office/powerpoint/2010/main" val="735617887"/>
      </p:ext>
    </p:extLst>
  </p:cSld>
</p:sld>
</file>

<file path=ppt/slides/slide16.xml><?xml version="1.0" encoding="utf-8"?>
<p:sld xmlns:p="http://schemas.openxmlformats.org/presentationml/2006/main">
  <p:cSld>
    <p:bg>
      <p:bgPr>
        <a:solidFill xmlns:a="http://schemas.openxmlformats.org/drawingml/2006/main">
          <a:srgbClr val="FAFBF7"/>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F204DD84-44B5-4C50-BC84-62EDCB39DA17}"/>
              </a:ext>
            </a:extLst>
          </p:cNvPr>
          <p:cNvSpPr>
            <a:spLocks xmlns:a="http://schemas.openxmlformats.org/drawingml/2006/main" noGrp="1"/>
          </p:cNvSpPr>
          <p:nvPr/>
        </p:nvSpPr>
        <p:spPr>
          <a:xfrm xmlns:a="http://schemas.openxmlformats.org/drawingml/2006/main">
            <a:off x="685800" y="514350"/>
            <a:ext cx="10820400" cy="981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3225" b="1">
                <a:solidFill>
                  <a:srgbClr val="172E32"/>
                </a:solidFill>
                <a:latin typeface="Aptos"/>
                <a:ea typeface="Aptos"/>
                <a:cs typeface="Aptos"/>
              </a:defRPr>
            </a:pPr>
            <a:r>
              <a:rPr sz="3225" b="1">
                <a:solidFill>
                  <a:srgbClr val="172E32"/>
                </a:solidFill>
                <a:latin typeface="Aptos"/>
                <a:ea typeface="Aptos"/>
                <a:cs typeface="Aptos"/>
              </a:rPr>
              <a:t>Crop nutrition and fertilization</a:t>
            </a:r>
          </a:p>
        </p:txBody>
      </p:sp>
      <p:sp>
        <p:nvSpPr>
          <p:cNvPr id="2" name="">
            <a:extLst xmlns:a="http://schemas.openxmlformats.org/drawingml/2006/main">
              <a:ext uri="{FF2B5EF4-FFF2-40B4-BE49-F238E27FC236}">
                <a16:creationId xmlns:a16="http://schemas.microsoft.com/office/drawing/2014/main" id="{8B1D18BB-341F-4956-AADD-6D69ED5C3D37}"/>
              </a:ext>
            </a:extLst>
          </p:cNvPr>
          <p:cNvSpPr>
            <a:spLocks xmlns:a="http://schemas.openxmlformats.org/drawingml/2006/main" noGrp="1"/>
          </p:cNvSpPr>
          <p:nvPr/>
        </p:nvSpPr>
        <p:spPr>
          <a:xfrm xmlns:a="http://schemas.openxmlformats.org/drawingml/2006/main">
            <a:off x="685800" y="1905000"/>
            <a:ext cx="10820400" cy="8191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2400" b="0">
                <a:solidFill>
                  <a:srgbClr val="172E32"/>
                </a:solidFill>
                <a:latin typeface="Aptos"/>
                <a:ea typeface="Aptos"/>
                <a:cs typeface="Aptos"/>
              </a:defRPr>
            </a:pPr>
            <a:r>
              <a:rPr sz="2400" b="0">
                <a:solidFill>
                  <a:srgbClr val="172E32"/>
                </a:solidFill>
                <a:latin typeface="Aptos"/>
                <a:ea typeface="Aptos"/>
                <a:cs typeface="Aptos"/>
              </a:rPr>
              <a:t>Crop demand changes with growth stage and yield target.</a:t>
            </a:r>
          </a:p>
        </p:txBody>
      </p:sp>
      <p:sp>
        <p:nvSpPr>
          <p:cNvPr id="3" name="">
            <a:extLst xmlns:a="http://schemas.openxmlformats.org/drawingml/2006/main">
              <a:ext uri="{FF2B5EF4-FFF2-40B4-BE49-F238E27FC236}">
                <a16:creationId xmlns:a16="http://schemas.microsoft.com/office/drawing/2014/main" id="{7BA0A4B6-4724-438F-ABFF-A0B81831AE87}"/>
              </a:ext>
            </a:extLst>
          </p:cNvPr>
          <p:cNvSpPr>
            <a:spLocks xmlns:a="http://schemas.openxmlformats.org/drawingml/2006/main" noGrp="1"/>
          </p:cNvSpPr>
          <p:nvPr/>
        </p:nvSpPr>
        <p:spPr>
          <a:xfrm xmlns:a="http://schemas.openxmlformats.org/drawingml/2006/main">
            <a:off x="685800" y="2838450"/>
            <a:ext cx="10820400" cy="8191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2400" b="0">
                <a:solidFill>
                  <a:srgbClr val="172E32"/>
                </a:solidFill>
                <a:latin typeface="Aptos"/>
                <a:ea typeface="Aptos"/>
                <a:cs typeface="Aptos"/>
              </a:defRPr>
            </a:pPr>
            <a:r>
              <a:rPr sz="2400" b="0">
                <a:solidFill>
                  <a:srgbClr val="172E32"/>
                </a:solidFill>
                <a:latin typeface="Aptos"/>
                <a:ea typeface="Aptos"/>
                <a:cs typeface="Aptos"/>
              </a:rPr>
              <a:t>Soil supply and previous management affect nutrient availability.</a:t>
            </a:r>
          </a:p>
        </p:txBody>
      </p:sp>
      <p:sp>
        <p:nvSpPr>
          <p:cNvPr id="4" name="">
            <a:extLst xmlns:a="http://schemas.openxmlformats.org/drawingml/2006/main">
              <a:ext uri="{FF2B5EF4-FFF2-40B4-BE49-F238E27FC236}">
                <a16:creationId xmlns:a16="http://schemas.microsoft.com/office/drawing/2014/main" id="{EC259F39-86E4-4DF6-B930-FC1BD1FDCC17}"/>
              </a:ext>
            </a:extLst>
          </p:cNvPr>
          <p:cNvSpPr>
            <a:spLocks xmlns:a="http://schemas.openxmlformats.org/drawingml/2006/main" noGrp="1"/>
          </p:cNvSpPr>
          <p:nvPr/>
        </p:nvSpPr>
        <p:spPr>
          <a:xfrm xmlns:a="http://schemas.openxmlformats.org/drawingml/2006/main">
            <a:off x="685800" y="3771900"/>
            <a:ext cx="10820400" cy="8191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2400" b="0">
                <a:solidFill>
                  <a:srgbClr val="172E32"/>
                </a:solidFill>
                <a:latin typeface="Aptos"/>
                <a:ea typeface="Aptos"/>
                <a:cs typeface="Aptos"/>
              </a:defRPr>
            </a:pPr>
            <a:r>
              <a:rPr sz="2400" b="0">
                <a:solidFill>
                  <a:srgbClr val="172E32"/>
                </a:solidFill>
                <a:latin typeface="Aptos"/>
                <a:ea typeface="Aptos"/>
                <a:cs typeface="Aptos"/>
              </a:rPr>
              <a:t>Deficiency symptoms can overlap with other stress symptoms.</a:t>
            </a:r>
          </a:p>
        </p:txBody>
      </p:sp>
      <p:sp>
        <p:nvSpPr>
          <p:cNvPr id="5" name="">
            <a:extLst xmlns:a="http://schemas.openxmlformats.org/drawingml/2006/main">
              <a:ext uri="{FF2B5EF4-FFF2-40B4-BE49-F238E27FC236}">
                <a16:creationId xmlns:a16="http://schemas.microsoft.com/office/drawing/2014/main" id="{0CD16B6F-CFB8-49D2-95F6-52C2F91294A2}"/>
              </a:ext>
            </a:extLst>
          </p:cNvPr>
          <p:cNvSpPr>
            <a:spLocks xmlns:a="http://schemas.openxmlformats.org/drawingml/2006/main" noGrp="1"/>
          </p:cNvSpPr>
          <p:nvPr/>
        </p:nvSpPr>
        <p:spPr>
          <a:xfrm xmlns:a="http://schemas.openxmlformats.org/drawingml/2006/main">
            <a:off x="685800" y="4705350"/>
            <a:ext cx="10820400" cy="8191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2400" b="0">
                <a:solidFill>
                  <a:srgbClr val="172E32"/>
                </a:solidFill>
                <a:latin typeface="Aptos"/>
                <a:ea typeface="Aptos"/>
                <a:cs typeface="Aptos"/>
              </a:defRPr>
            </a:pPr>
            <a:r>
              <a:rPr sz="2400" b="0">
                <a:solidFill>
                  <a:srgbClr val="172E32"/>
                </a:solidFill>
                <a:latin typeface="Aptos"/>
                <a:ea typeface="Aptos"/>
                <a:cs typeface="Aptos"/>
              </a:rPr>
              <a:t>A recommendation needs crop, soil and management context.</a:t>
            </a:r>
          </a:p>
        </p:txBody>
      </p:sp>
      <p:sp>
        <p:nvSpPr>
          <p:cNvPr id="6" name="">
            <a:extLst xmlns:a="http://schemas.openxmlformats.org/drawingml/2006/main">
              <a:ext uri="{FF2B5EF4-FFF2-40B4-BE49-F238E27FC236}">
                <a16:creationId xmlns:a16="http://schemas.microsoft.com/office/drawing/2014/main" id="{3154724F-F2E3-431C-BA66-EC64A311611B}"/>
              </a:ext>
            </a:extLst>
          </p:cNvPr>
          <p:cNvSpPr>
            <a:spLocks xmlns:a="http://schemas.openxmlformats.org/drawingml/2006/main" noGrp="1"/>
          </p:cNvSpPr>
          <p:nvPr/>
        </p:nvSpPr>
        <p:spPr>
          <a:xfrm xmlns:a="http://schemas.openxmlformats.org/drawingml/2006/main">
            <a:off x="685800" y="6467475"/>
            <a:ext cx="923925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1275" b="0">
                <a:solidFill>
                  <a:srgbClr val="687E74"/>
                </a:solidFill>
                <a:latin typeface="Aptos"/>
                <a:ea typeface="Aptos"/>
                <a:cs typeface="Aptos"/>
              </a:defRPr>
            </a:pPr>
            <a:r>
              <a:rPr sz="1275" b="0">
                <a:solidFill>
                  <a:srgbClr val="687E74"/>
                </a:solidFill>
                <a:latin typeface="Aptos"/>
                <a:ea typeface="Aptos"/>
                <a:cs typeface="Aptos"/>
              </a:rPr>
              <a:t>AITrain</a:t>
            </a:r>
          </a:p>
        </p:txBody>
      </p:sp>
      <p:sp>
        <p:nvSpPr>
          <p:cNvPr id="7" name="">
            <a:extLst xmlns:a="http://schemas.openxmlformats.org/drawingml/2006/main">
              <a:ext uri="{FF2B5EF4-FFF2-40B4-BE49-F238E27FC236}">
                <a16:creationId xmlns:a16="http://schemas.microsoft.com/office/drawing/2014/main" id="{AF5A8C3A-E617-4707-9931-23A99926AD3D}"/>
              </a:ext>
            </a:extLst>
          </p:cNvPr>
          <p:cNvSpPr>
            <a:spLocks xmlns:a="http://schemas.openxmlformats.org/drawingml/2006/main" noGrp="1"/>
          </p:cNvSpPr>
          <p:nvPr/>
        </p:nvSpPr>
        <p:spPr>
          <a:xfrm xmlns:a="http://schemas.openxmlformats.org/drawingml/2006/main">
            <a:off x="11049000" y="6448425"/>
            <a:ext cx="457200"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1350" b="0">
                <a:solidFill>
                  <a:srgbClr val="687E74"/>
                </a:solidFill>
                <a:latin typeface="Aptos"/>
                <a:ea typeface="Aptos"/>
                <a:cs typeface="Aptos"/>
              </a:defRPr>
            </a:pPr>
            <a:r>
              <a:rPr sz="1350" b="0">
                <a:solidFill>
                  <a:srgbClr val="687E74"/>
                </a:solidFill>
                <a:latin typeface="Aptos"/>
                <a:ea typeface="Aptos"/>
                <a:cs typeface="Aptos"/>
              </a:rPr>
              <a:t>16</a:t>
            </a:r>
          </a:p>
        </p:txBody>
      </p:sp>
    </p:spTree>
    <p:extLst>
      <p:ext uri="{BB962C8B-B14F-4D97-AF65-F5344CB8AC3E}">
        <p14:creationId xmlns:p14="http://schemas.microsoft.com/office/powerpoint/2010/main" val="205805008"/>
      </p:ext>
    </p:extLst>
  </p:cSld>
</p:sld>
</file>

<file path=ppt/slides/slide17.xml><?xml version="1.0" encoding="utf-8"?>
<p:sld xmlns:p="http://schemas.openxmlformats.org/presentationml/2006/main">
  <p:cSld>
    <p:bg>
      <p:bgPr>
        <a:solidFill xmlns:a="http://schemas.openxmlformats.org/drawingml/2006/main">
          <a:srgbClr val="FAFBF7"/>
        </a:solidFill>
      </p:bgPr>
    </p:bg>
    <p:spTree>
      <p:nvGrpSpPr>
        <p:cNvPr id="1" name=""/>
        <p:cNvGrpSpPr/>
        <p:nvPr/>
      </p:nvGrpSpPr>
      <p:grpSpPr>
        <a:xfrm xmlns:a="http://schemas.openxmlformats.org/drawingml/2006/main"/>
      </p:grpSpPr>
      <p:sp>
        <p:nvSpPr>
          <p:cNvPr id="9" name="">
            <a:extLst xmlns:a="http://schemas.openxmlformats.org/drawingml/2006/main">
              <a:ext uri="{FF2B5EF4-FFF2-40B4-BE49-F238E27FC236}">
                <a16:creationId xmlns:a16="http://schemas.microsoft.com/office/drawing/2014/main" id="{EB4170E6-E524-4065-A3D7-AD3873D30933}"/>
              </a:ext>
            </a:extLst>
          </p:cNvPr>
          <p:cNvSpPr>
            <a:spLocks xmlns:a="http://schemas.openxmlformats.org/drawingml/2006/main" noGrp="1"/>
          </p:cNvSpPr>
          <p:nvPr/>
        </p:nvSpPr>
        <p:spPr>
          <a:xfrm xmlns:a="http://schemas.openxmlformats.org/drawingml/2006/main">
            <a:off x="685800" y="514350"/>
            <a:ext cx="10820400" cy="981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3225" b="1">
                <a:solidFill>
                  <a:srgbClr val="172E32"/>
                </a:solidFill>
                <a:latin typeface="Aptos"/>
                <a:ea typeface="Aptos"/>
                <a:cs typeface="Aptos"/>
              </a:defRPr>
            </a:pPr>
            <a:r>
              <a:rPr sz="3225" b="1">
                <a:solidFill>
                  <a:srgbClr val="172E32"/>
                </a:solidFill>
                <a:latin typeface="Aptos"/>
                <a:ea typeface="Aptos"/>
                <a:cs typeface="Aptos"/>
              </a:rPr>
              <a:t>Sensing crop nutrient status</a:t>
            </a:r>
          </a:p>
        </p:txBody>
      </p:sp>
      <p:sp>
        <p:nvSpPr>
          <p:cNvPr id="2" name="">
            <a:extLst xmlns:a="http://schemas.openxmlformats.org/drawingml/2006/main">
              <a:ext uri="{FF2B5EF4-FFF2-40B4-BE49-F238E27FC236}">
                <a16:creationId xmlns:a16="http://schemas.microsoft.com/office/drawing/2014/main" id="{9D762927-18E4-4E31-AEDC-756390EB361D}"/>
              </a:ext>
            </a:extLst>
          </p:cNvPr>
          <p:cNvSpPr>
            <a:spLocks xmlns:a="http://schemas.openxmlformats.org/drawingml/2006/main" noGrp="1"/>
          </p:cNvSpPr>
          <p:nvPr/>
        </p:nvSpPr>
        <p:spPr>
          <a:xfrm xmlns:a="http://schemas.openxmlformats.org/drawingml/2006/main">
            <a:off x="685800" y="1809750"/>
            <a:ext cx="5048250" cy="914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2100" b="0">
                <a:solidFill>
                  <a:srgbClr val="172E32"/>
                </a:solidFill>
                <a:latin typeface="Aptos"/>
                <a:ea typeface="Aptos"/>
                <a:cs typeface="Aptos"/>
              </a:defRPr>
            </a:pPr>
            <a:r>
              <a:rPr sz="2100" b="0">
                <a:solidFill>
                  <a:srgbClr val="172E32"/>
                </a:solidFill>
                <a:latin typeface="Aptos"/>
                <a:ea typeface="Aptos"/>
                <a:cs typeface="Aptos"/>
              </a:rPr>
              <a:t>Laboratory analysis provides reference measurements.</a:t>
            </a:r>
          </a:p>
        </p:txBody>
      </p:sp>
      <p:sp>
        <p:nvSpPr>
          <p:cNvPr id="3" name="">
            <a:extLst xmlns:a="http://schemas.openxmlformats.org/drawingml/2006/main">
              <a:ext uri="{FF2B5EF4-FFF2-40B4-BE49-F238E27FC236}">
                <a16:creationId xmlns:a16="http://schemas.microsoft.com/office/drawing/2014/main" id="{041279D5-57A0-4ABA-8472-1DE20B7633A3}"/>
              </a:ext>
            </a:extLst>
          </p:cNvPr>
          <p:cNvSpPr>
            <a:spLocks xmlns:a="http://schemas.openxmlformats.org/drawingml/2006/main" noGrp="1"/>
          </p:cNvSpPr>
          <p:nvPr/>
        </p:nvSpPr>
        <p:spPr>
          <a:xfrm xmlns:a="http://schemas.openxmlformats.org/drawingml/2006/main">
            <a:off x="685800" y="2809875"/>
            <a:ext cx="5048250" cy="914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2100" b="0">
                <a:solidFill>
                  <a:srgbClr val="172E32"/>
                </a:solidFill>
                <a:latin typeface="Aptos"/>
                <a:ea typeface="Aptos"/>
                <a:cs typeface="Aptos"/>
              </a:defRPr>
            </a:pPr>
            <a:r>
              <a:rPr sz="2100" b="0">
                <a:solidFill>
                  <a:srgbClr val="172E32"/>
                </a:solidFill>
                <a:latin typeface="Aptos"/>
                <a:ea typeface="Aptos"/>
                <a:cs typeface="Aptos"/>
              </a:rPr>
              <a:t>Spectral data describe canopy differences.</a:t>
            </a:r>
          </a:p>
        </p:txBody>
      </p:sp>
      <p:sp>
        <p:nvSpPr>
          <p:cNvPr id="4" name="">
            <a:extLst xmlns:a="http://schemas.openxmlformats.org/drawingml/2006/main">
              <a:ext uri="{FF2B5EF4-FFF2-40B4-BE49-F238E27FC236}">
                <a16:creationId xmlns:a16="http://schemas.microsoft.com/office/drawing/2014/main" id="{DBDDCD34-7B11-4064-BA21-C28E4751B6C0}"/>
              </a:ext>
            </a:extLst>
          </p:cNvPr>
          <p:cNvSpPr>
            <a:spLocks xmlns:a="http://schemas.openxmlformats.org/drawingml/2006/main" noGrp="1"/>
          </p:cNvSpPr>
          <p:nvPr/>
        </p:nvSpPr>
        <p:spPr>
          <a:xfrm xmlns:a="http://schemas.openxmlformats.org/drawingml/2006/main">
            <a:off x="685800" y="3810000"/>
            <a:ext cx="5048250" cy="914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2100" b="0">
                <a:solidFill>
                  <a:srgbClr val="172E32"/>
                </a:solidFill>
                <a:latin typeface="Aptos"/>
                <a:ea typeface="Aptos"/>
                <a:cs typeface="Aptos"/>
              </a:defRPr>
            </a:pPr>
            <a:r>
              <a:rPr sz="2100" b="0">
                <a:solidFill>
                  <a:srgbClr val="172E32"/>
                </a:solidFill>
                <a:latin typeface="Aptos"/>
                <a:ea typeface="Aptos"/>
                <a:cs typeface="Aptos"/>
              </a:rPr>
              <a:t>AI can estimate indicators linked to nutrient status.</a:t>
            </a:r>
          </a:p>
        </p:txBody>
      </p:sp>
      <p:sp>
        <p:nvSpPr>
          <p:cNvPr id="5" name="">
            <a:extLst xmlns:a="http://schemas.openxmlformats.org/drawingml/2006/main">
              <a:ext uri="{FF2B5EF4-FFF2-40B4-BE49-F238E27FC236}">
                <a16:creationId xmlns:a16="http://schemas.microsoft.com/office/drawing/2014/main" id="{82EF387F-41B7-4573-B074-E4B630AF32D8}"/>
              </a:ext>
            </a:extLst>
          </p:cNvPr>
          <p:cNvSpPr>
            <a:spLocks xmlns:a="http://schemas.openxmlformats.org/drawingml/2006/main" noGrp="1"/>
          </p:cNvSpPr>
          <p:nvPr/>
        </p:nvSpPr>
        <p:spPr>
          <a:xfrm xmlns:a="http://schemas.openxmlformats.org/drawingml/2006/main">
            <a:off x="685800" y="4810125"/>
            <a:ext cx="5048250" cy="914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2100" b="0">
                <a:solidFill>
                  <a:srgbClr val="172E32"/>
                </a:solidFill>
                <a:latin typeface="Aptos"/>
                <a:ea typeface="Aptos"/>
                <a:cs typeface="Aptos"/>
              </a:defRPr>
            </a:pPr>
            <a:r>
              <a:rPr sz="2100" b="0">
                <a:solidFill>
                  <a:srgbClr val="172E32"/>
                </a:solidFill>
                <a:latin typeface="Aptos"/>
                <a:ea typeface="Aptos"/>
                <a:cs typeface="Aptos"/>
              </a:rPr>
              <a:t>Water stress and crop development can affect the same signals.</a:t>
            </a:r>
          </a:p>
        </p:txBody>
      </p:sp>
      <p:pic>
        <p:nvPicPr>
          <p:cNvPr id="14" name=""/>
          <p:cNvPicPr>
            <a:picLocks xmlns:a="http://schemas.openxmlformats.org/drawingml/2006/main" noChangeAspect="1"/>
          </p:cNvPicPr>
          <p:nvPr/>
        </p:nvPicPr>
        <p:blipFill>
          <a:blip xmlns:r="http://schemas.openxmlformats.org/officeDocument/2006/relationships" xmlns:a="http://schemas.openxmlformats.org/drawingml/2006/main" r:embed="R22e50ff9076c403b"/>
          <a:stretch xmlns:a="http://schemas.openxmlformats.org/drawingml/2006/main"/>
        </p:blipFill>
        <p:spPr>
          <a:xfrm xmlns:a="http://schemas.openxmlformats.org/drawingml/2006/main">
            <a:off x="6200775" y="2613318"/>
            <a:ext cx="5305425" cy="2412413"/>
          </a:xfrm>
          <a:prstGeom xmlns:a="http://schemas.openxmlformats.org/drawingml/2006/main" prst="rect">
            <a:avLst/>
          </a:prstGeom>
        </p:spPr>
      </p:pic>
      <p:sp>
        <p:nvSpPr>
          <p:cNvPr id="7" name="">
            <a:extLst xmlns:a="http://schemas.openxmlformats.org/drawingml/2006/main">
              <a:ext uri="{FF2B5EF4-FFF2-40B4-BE49-F238E27FC236}">
                <a16:creationId xmlns:a16="http://schemas.microsoft.com/office/drawing/2014/main" id="{D62A5D89-3FF9-4940-8A8A-C2AE980CFAF6}"/>
              </a:ext>
            </a:extLst>
          </p:cNvPr>
          <p:cNvSpPr>
            <a:spLocks xmlns:a="http://schemas.openxmlformats.org/drawingml/2006/main" noGrp="1"/>
          </p:cNvSpPr>
          <p:nvPr/>
        </p:nvSpPr>
        <p:spPr>
          <a:xfrm xmlns:a="http://schemas.openxmlformats.org/drawingml/2006/main">
            <a:off x="685800" y="6467475"/>
            <a:ext cx="923925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1275" b="0">
                <a:solidFill>
                  <a:srgbClr val="687E74"/>
                </a:solidFill>
                <a:latin typeface="Aptos"/>
                <a:ea typeface="Aptos"/>
                <a:cs typeface="Aptos"/>
              </a:defRPr>
            </a:pPr>
            <a:r>
              <a:rPr sz="1275" b="0">
                <a:solidFill>
                  <a:srgbClr val="687E74"/>
                </a:solidFill>
                <a:latin typeface="Aptos"/>
                <a:ea typeface="Aptos"/>
                <a:cs typeface="Aptos"/>
              </a:rPr>
              <a:t>AITrain</a:t>
            </a:r>
          </a:p>
        </p:txBody>
      </p:sp>
      <p:sp>
        <p:nvSpPr>
          <p:cNvPr id="8" name="">
            <a:extLst xmlns:a="http://schemas.openxmlformats.org/drawingml/2006/main">
              <a:ext uri="{FF2B5EF4-FFF2-40B4-BE49-F238E27FC236}">
                <a16:creationId xmlns:a16="http://schemas.microsoft.com/office/drawing/2014/main" id="{2A8FD82F-7955-467F-A622-E494BFE834FA}"/>
              </a:ext>
            </a:extLst>
          </p:cNvPr>
          <p:cNvSpPr>
            <a:spLocks xmlns:a="http://schemas.openxmlformats.org/drawingml/2006/main" noGrp="1"/>
          </p:cNvSpPr>
          <p:nvPr/>
        </p:nvSpPr>
        <p:spPr>
          <a:xfrm xmlns:a="http://schemas.openxmlformats.org/drawingml/2006/main">
            <a:off x="11049000" y="6448425"/>
            <a:ext cx="457200"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1350" b="0">
                <a:solidFill>
                  <a:srgbClr val="687E74"/>
                </a:solidFill>
                <a:latin typeface="Aptos"/>
                <a:ea typeface="Aptos"/>
                <a:cs typeface="Aptos"/>
              </a:defRPr>
            </a:pPr>
            <a:r>
              <a:rPr sz="1350" b="0">
                <a:solidFill>
                  <a:srgbClr val="687E74"/>
                </a:solidFill>
                <a:latin typeface="Aptos"/>
                <a:ea typeface="Aptos"/>
                <a:cs typeface="Aptos"/>
              </a:rPr>
              <a:t>17</a:t>
            </a:r>
          </a:p>
        </p:txBody>
      </p:sp>
    </p:spTree>
    <p:extLst>
      <p:ext uri="{BB962C8B-B14F-4D97-AF65-F5344CB8AC3E}">
        <p14:creationId xmlns:p14="http://schemas.microsoft.com/office/powerpoint/2010/main" val="1329944281"/>
      </p:ext>
    </p:extLst>
  </p:cSld>
</p:sld>
</file>

<file path=ppt/slides/slide18.xml><?xml version="1.0" encoding="utf-8"?>
<p:sld xmlns:p="http://schemas.openxmlformats.org/presentationml/2006/main">
  <p:cSld>
    <p:bg>
      <p:bgPr>
        <a:solidFill xmlns:a="http://schemas.openxmlformats.org/drawingml/2006/main">
          <a:srgbClr val="FAFBF7"/>
        </a:solidFill>
      </p:bgPr>
    </p:bg>
    <p:spTree>
      <p:nvGrpSpPr>
        <p:cNvPr id="1" name=""/>
        <p:cNvGrpSpPr/>
        <p:nvPr/>
      </p:nvGrpSpPr>
      <p:grpSpPr>
        <a:xfrm xmlns:a="http://schemas.openxmlformats.org/drawingml/2006/main"/>
      </p:grpSpPr>
      <p:sp>
        <p:nvSpPr>
          <p:cNvPr id="10" name="">
            <a:extLst xmlns:a="http://schemas.openxmlformats.org/drawingml/2006/main">
              <a:ext uri="{FF2B5EF4-FFF2-40B4-BE49-F238E27FC236}">
                <a16:creationId xmlns:a16="http://schemas.microsoft.com/office/drawing/2014/main" id="{7C9AF7B2-0A8F-439D-8ED2-BCBC3D1D54F5}"/>
              </a:ext>
            </a:extLst>
          </p:cNvPr>
          <p:cNvSpPr>
            <a:spLocks xmlns:a="http://schemas.openxmlformats.org/drawingml/2006/main" noGrp="1"/>
          </p:cNvSpPr>
          <p:nvPr/>
        </p:nvSpPr>
        <p:spPr>
          <a:xfrm xmlns:a="http://schemas.openxmlformats.org/drawingml/2006/main">
            <a:off x="685800" y="514350"/>
            <a:ext cx="10820400" cy="981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3225" b="1">
                <a:solidFill>
                  <a:srgbClr val="172E32"/>
                </a:solidFill>
                <a:latin typeface="Aptos"/>
                <a:ea typeface="Aptos"/>
                <a:cs typeface="Aptos"/>
              </a:defRPr>
            </a:pPr>
            <a:r>
              <a:rPr sz="3225" b="1">
                <a:solidFill>
                  <a:srgbClr val="172E32"/>
                </a:solidFill>
                <a:latin typeface="Aptos"/>
                <a:ea typeface="Aptos"/>
                <a:cs typeface="Aptos"/>
              </a:rPr>
              <a:t>Variable-rate nutrient application</a:t>
            </a:r>
          </a:p>
        </p:txBody>
      </p:sp>
      <p:sp>
        <p:nvSpPr>
          <p:cNvPr id="2" name="">
            <a:extLst xmlns:a="http://schemas.openxmlformats.org/drawingml/2006/main">
              <a:ext uri="{FF2B5EF4-FFF2-40B4-BE49-F238E27FC236}">
                <a16:creationId xmlns:a16="http://schemas.microsoft.com/office/drawing/2014/main" id="{ACEDB0C0-DB1D-447A-9A48-5ECCD8BDA4BD}"/>
              </a:ext>
            </a:extLst>
          </p:cNvPr>
          <p:cNvSpPr>
            <a:spLocks xmlns:a="http://schemas.openxmlformats.org/drawingml/2006/main" noGrp="1"/>
          </p:cNvSpPr>
          <p:nvPr/>
        </p:nvSpPr>
        <p:spPr>
          <a:xfrm xmlns:a="http://schemas.openxmlformats.org/drawingml/2006/main">
            <a:off x="685800" y="1809750"/>
            <a:ext cx="5048250" cy="914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2100" b="0">
                <a:solidFill>
                  <a:srgbClr val="172E32"/>
                </a:solidFill>
                <a:latin typeface="Aptos"/>
                <a:ea typeface="Aptos"/>
                <a:cs typeface="Aptos"/>
              </a:defRPr>
            </a:pPr>
            <a:r>
              <a:rPr sz="2100" b="0">
                <a:solidFill>
                  <a:srgbClr val="172E32"/>
                </a:solidFill>
                <a:latin typeface="Aptos"/>
                <a:ea typeface="Aptos"/>
                <a:cs typeface="Aptos"/>
              </a:rPr>
              <a:t>A prescription assigns different rates to field zones.</a:t>
            </a:r>
          </a:p>
        </p:txBody>
      </p:sp>
      <p:sp>
        <p:nvSpPr>
          <p:cNvPr id="3" name="">
            <a:extLst xmlns:a="http://schemas.openxmlformats.org/drawingml/2006/main">
              <a:ext uri="{FF2B5EF4-FFF2-40B4-BE49-F238E27FC236}">
                <a16:creationId xmlns:a16="http://schemas.microsoft.com/office/drawing/2014/main" id="{24F5940A-ED7E-43E7-8542-400FF587D2EE}"/>
              </a:ext>
            </a:extLst>
          </p:cNvPr>
          <p:cNvSpPr>
            <a:spLocks xmlns:a="http://schemas.openxmlformats.org/drawingml/2006/main" noGrp="1"/>
          </p:cNvSpPr>
          <p:nvPr/>
        </p:nvSpPr>
        <p:spPr>
          <a:xfrm xmlns:a="http://schemas.openxmlformats.org/drawingml/2006/main">
            <a:off x="685800" y="2809875"/>
            <a:ext cx="5048250" cy="914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2100" b="0">
                <a:solidFill>
                  <a:srgbClr val="172E32"/>
                </a:solidFill>
                <a:latin typeface="Aptos"/>
                <a:ea typeface="Aptos"/>
                <a:cs typeface="Aptos"/>
              </a:defRPr>
            </a:pPr>
            <a:r>
              <a:rPr sz="2100" b="0">
                <a:solidFill>
                  <a:srgbClr val="172E32"/>
                </a:solidFill>
                <a:latin typeface="Aptos"/>
                <a:ea typeface="Aptos"/>
                <a:cs typeface="Aptos"/>
              </a:rPr>
              <a:t>Position information links a rate to its location.</a:t>
            </a:r>
          </a:p>
        </p:txBody>
      </p:sp>
      <p:sp>
        <p:nvSpPr>
          <p:cNvPr id="4" name="">
            <a:extLst xmlns:a="http://schemas.openxmlformats.org/drawingml/2006/main">
              <a:ext uri="{FF2B5EF4-FFF2-40B4-BE49-F238E27FC236}">
                <a16:creationId xmlns:a16="http://schemas.microsoft.com/office/drawing/2014/main" id="{1F850C13-44C3-4616-A3F6-82F00ACE0BFD}"/>
              </a:ext>
            </a:extLst>
          </p:cNvPr>
          <p:cNvSpPr>
            <a:spLocks xmlns:a="http://schemas.openxmlformats.org/drawingml/2006/main" noGrp="1"/>
          </p:cNvSpPr>
          <p:nvPr/>
        </p:nvSpPr>
        <p:spPr>
          <a:xfrm xmlns:a="http://schemas.openxmlformats.org/drawingml/2006/main">
            <a:off x="685800" y="3810000"/>
            <a:ext cx="5048250" cy="914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2100" b="0">
                <a:solidFill>
                  <a:srgbClr val="172E32"/>
                </a:solidFill>
                <a:latin typeface="Aptos"/>
                <a:ea typeface="Aptos"/>
                <a:cs typeface="Aptos"/>
              </a:defRPr>
            </a:pPr>
            <a:r>
              <a:rPr sz="2100" b="0">
                <a:solidFill>
                  <a:srgbClr val="172E32"/>
                </a:solidFill>
                <a:latin typeface="Aptos"/>
                <a:ea typeface="Aptos"/>
                <a:cs typeface="Aptos"/>
              </a:rPr>
              <a:t>The applicator must deliver the intended material flow.</a:t>
            </a:r>
          </a:p>
        </p:txBody>
      </p:sp>
      <p:sp>
        <p:nvSpPr>
          <p:cNvPr id="5" name="">
            <a:extLst xmlns:a="http://schemas.openxmlformats.org/drawingml/2006/main">
              <a:ext uri="{FF2B5EF4-FFF2-40B4-BE49-F238E27FC236}">
                <a16:creationId xmlns:a16="http://schemas.microsoft.com/office/drawing/2014/main" id="{FF497F45-9EA9-43FA-AEFD-2339FE14C76E}"/>
              </a:ext>
            </a:extLst>
          </p:cNvPr>
          <p:cNvSpPr>
            <a:spLocks xmlns:a="http://schemas.openxmlformats.org/drawingml/2006/main" noGrp="1"/>
          </p:cNvSpPr>
          <p:nvPr/>
        </p:nvSpPr>
        <p:spPr>
          <a:xfrm xmlns:a="http://schemas.openxmlformats.org/drawingml/2006/main">
            <a:off x="685800" y="4810125"/>
            <a:ext cx="5048250" cy="914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2100" b="0">
                <a:solidFill>
                  <a:srgbClr val="172E32"/>
                </a:solidFill>
                <a:latin typeface="Aptos"/>
                <a:ea typeface="Aptos"/>
                <a:cs typeface="Aptos"/>
              </a:defRPr>
            </a:pPr>
            <a:r>
              <a:rPr sz="2100" b="0">
                <a:solidFill>
                  <a:srgbClr val="172E32"/>
                </a:solidFill>
                <a:latin typeface="Aptos"/>
                <a:ea typeface="Aptos"/>
                <a:cs typeface="Aptos"/>
              </a:rPr>
              <a:t>Operation records support checks of the applied treatment.</a:t>
            </a:r>
          </a:p>
        </p:txBody>
      </p:sp>
      <p:pic>
        <p:nvPicPr>
          <p:cNvPr id="15" name=""/>
          <p:cNvPicPr>
            <a:picLocks xmlns:a="http://schemas.openxmlformats.org/drawingml/2006/main" noChangeAspect="1"/>
          </p:cNvPicPr>
          <p:nvPr/>
        </p:nvPicPr>
        <p:blipFill>
          <a:blip xmlns:r="http://schemas.openxmlformats.org/officeDocument/2006/relationships" xmlns:a="http://schemas.openxmlformats.org/drawingml/2006/main" r:embed="R8f22eb2e7773426d"/>
          <a:stretch xmlns:a="http://schemas.openxmlformats.org/drawingml/2006/main"/>
        </p:blipFill>
        <p:spPr>
          <a:xfrm xmlns:a="http://schemas.openxmlformats.org/drawingml/2006/main">
            <a:off x="6796088" y="1762125"/>
            <a:ext cx="4114800" cy="4114800"/>
          </a:xfrm>
          <a:prstGeom xmlns:a="http://schemas.openxmlformats.org/drawingml/2006/main" prst="rect">
            <a:avLst/>
          </a:prstGeom>
        </p:spPr>
      </p:pic>
      <p:sp>
        <p:nvSpPr>
          <p:cNvPr id="7" name="">
            <a:extLst xmlns:a="http://schemas.openxmlformats.org/drawingml/2006/main">
              <a:ext uri="{FF2B5EF4-FFF2-40B4-BE49-F238E27FC236}">
                <a16:creationId xmlns:a16="http://schemas.microsoft.com/office/drawing/2014/main" id="{48EE5293-4DCC-4A59-A26E-BCDD0AF91166}"/>
              </a:ext>
            </a:extLst>
          </p:cNvPr>
          <p:cNvSpPr>
            <a:spLocks xmlns:a="http://schemas.openxmlformats.org/drawingml/2006/main" noGrp="1"/>
          </p:cNvSpPr>
          <p:nvPr/>
        </p:nvSpPr>
        <p:spPr>
          <a:xfrm xmlns:a="http://schemas.openxmlformats.org/drawingml/2006/main">
            <a:off x="685800" y="6467475"/>
            <a:ext cx="923925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1275" b="0">
                <a:solidFill>
                  <a:srgbClr val="687E74"/>
                </a:solidFill>
                <a:latin typeface="Aptos"/>
                <a:ea typeface="Aptos"/>
                <a:cs typeface="Aptos"/>
              </a:defRPr>
            </a:pPr>
            <a:r>
              <a:rPr sz="1275" b="0">
                <a:solidFill>
                  <a:srgbClr val="687E74"/>
                </a:solidFill>
                <a:latin typeface="Aptos"/>
                <a:ea typeface="Aptos"/>
                <a:cs typeface="Aptos"/>
              </a:rPr>
              <a:t>AITrain</a:t>
            </a:r>
          </a:p>
        </p:txBody>
      </p:sp>
      <p:sp>
        <p:nvSpPr>
          <p:cNvPr id="8" name="">
            <a:extLst xmlns:a="http://schemas.openxmlformats.org/drawingml/2006/main">
              <a:ext uri="{FF2B5EF4-FFF2-40B4-BE49-F238E27FC236}">
                <a16:creationId xmlns:a16="http://schemas.microsoft.com/office/drawing/2014/main" id="{6AF86885-52D9-453A-89D8-CE6CF39CE111}"/>
              </a:ext>
            </a:extLst>
          </p:cNvPr>
          <p:cNvSpPr>
            <a:spLocks xmlns:a="http://schemas.openxmlformats.org/drawingml/2006/main" noGrp="1"/>
          </p:cNvSpPr>
          <p:nvPr/>
        </p:nvSpPr>
        <p:spPr>
          <a:xfrm xmlns:a="http://schemas.openxmlformats.org/drawingml/2006/main">
            <a:off x="11049000" y="6448425"/>
            <a:ext cx="457200"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1350" b="0">
                <a:solidFill>
                  <a:srgbClr val="687E74"/>
                </a:solidFill>
                <a:latin typeface="Aptos"/>
                <a:ea typeface="Aptos"/>
                <a:cs typeface="Aptos"/>
              </a:defRPr>
            </a:pPr>
            <a:r>
              <a:rPr sz="1350" b="0">
                <a:solidFill>
                  <a:srgbClr val="687E74"/>
                </a:solidFill>
                <a:latin typeface="Aptos"/>
                <a:ea typeface="Aptos"/>
                <a:cs typeface="Aptos"/>
              </a:rPr>
              <a:t>18</a:t>
            </a:r>
          </a:p>
        </p:txBody>
      </p:sp>
      <p:sp>
        <p:nvSpPr>
          <p:cNvPr id="9" name="">
            <a:extLst xmlns:a="http://schemas.openxmlformats.org/drawingml/2006/main">
              <a:ext uri="{FF2B5EF4-FFF2-40B4-BE49-F238E27FC236}">
                <a16:creationId xmlns:a16="http://schemas.microsoft.com/office/drawing/2014/main" id="{4FDAF100-D2EF-4745-AF0B-044E27AA6DF1}"/>
              </a:ext>
            </a:extLst>
          </p:cNvPr>
          <p:cNvSpPr>
            <a:spLocks xmlns:a="http://schemas.openxmlformats.org/drawingml/2006/main" noGrp="1"/>
          </p:cNvSpPr>
          <p:nvPr/>
        </p:nvSpPr>
        <p:spPr>
          <a:xfrm xmlns:a="http://schemas.openxmlformats.org/drawingml/2006/main">
            <a:off x="6200775" y="5953125"/>
            <a:ext cx="530542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1275" b="0">
                <a:solidFill>
                  <a:srgbClr val="687E74"/>
                </a:solidFill>
                <a:latin typeface="Aptos"/>
                <a:ea typeface="Aptos"/>
                <a:cs typeface="Aptos"/>
              </a:defRPr>
            </a:pPr>
            <a:r>
              <a:rPr sz="1275" b="0">
                <a:solidFill>
                  <a:srgbClr val="687E74"/>
                </a:solidFill>
                <a:latin typeface="Aptos"/>
                <a:ea typeface="Aptos"/>
                <a:cs typeface="Aptos"/>
              </a:rPr>
              <a:t>AI-generated illustration</a:t>
            </a:r>
          </a:p>
        </p:txBody>
      </p:sp>
    </p:spTree>
    <p:extLst>
      <p:ext uri="{BB962C8B-B14F-4D97-AF65-F5344CB8AC3E}">
        <p14:creationId xmlns:p14="http://schemas.microsoft.com/office/powerpoint/2010/main" val="1562032443"/>
      </p:ext>
    </p:extLst>
  </p:cSld>
</p:sld>
</file>

<file path=ppt/slides/slide19.xml><?xml version="1.0" encoding="utf-8"?>
<p:sld xmlns:p="http://schemas.openxmlformats.org/presentationml/2006/main">
  <p:cSld>
    <p:bg>
      <p:bgPr>
        <a:solidFill xmlns:a="http://schemas.openxmlformats.org/drawingml/2006/main">
          <a:srgbClr val="FAFBF7"/>
        </a:solidFill>
      </p:bgPr>
    </p:bg>
    <p:spTree>
      <p:nvGrpSpPr>
        <p:cNvPr id="1" name=""/>
        <p:cNvGrpSpPr/>
        <p:nvPr/>
      </p:nvGrpSpPr>
      <p:grpSpPr>
        <a:xfrm xmlns:a="http://schemas.openxmlformats.org/drawingml/2006/main"/>
      </p:grpSpPr>
      <p:sp>
        <p:nvSpPr>
          <p:cNvPr id="10" name="">
            <a:extLst xmlns:a="http://schemas.openxmlformats.org/drawingml/2006/main">
              <a:ext uri="{FF2B5EF4-FFF2-40B4-BE49-F238E27FC236}">
                <a16:creationId xmlns:a16="http://schemas.microsoft.com/office/drawing/2014/main" id="{C9EB2EB7-F1DF-474F-8B47-9D48FE88AD66}"/>
              </a:ext>
            </a:extLst>
          </p:cNvPr>
          <p:cNvSpPr>
            <a:spLocks xmlns:a="http://schemas.openxmlformats.org/drawingml/2006/main" noGrp="1"/>
          </p:cNvSpPr>
          <p:nvPr/>
        </p:nvSpPr>
        <p:spPr>
          <a:xfrm xmlns:a="http://schemas.openxmlformats.org/drawingml/2006/main">
            <a:off x="685800" y="514350"/>
            <a:ext cx="10820400" cy="981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3225" b="1">
                <a:solidFill>
                  <a:srgbClr val="172E32"/>
                </a:solidFill>
                <a:latin typeface="Aptos"/>
                <a:ea typeface="Aptos"/>
                <a:cs typeface="Aptos"/>
              </a:defRPr>
            </a:pPr>
            <a:r>
              <a:rPr sz="3225" b="1">
                <a:solidFill>
                  <a:srgbClr val="172E32"/>
                </a:solidFill>
                <a:latin typeface="Aptos"/>
                <a:ea typeface="Aptos"/>
                <a:cs typeface="Aptos"/>
              </a:rPr>
              <a:t>Irrigation and root-zone water</a:t>
            </a:r>
          </a:p>
        </p:txBody>
      </p:sp>
      <p:sp>
        <p:nvSpPr>
          <p:cNvPr id="2" name="">
            <a:extLst xmlns:a="http://schemas.openxmlformats.org/drawingml/2006/main">
              <a:ext uri="{FF2B5EF4-FFF2-40B4-BE49-F238E27FC236}">
                <a16:creationId xmlns:a16="http://schemas.microsoft.com/office/drawing/2014/main" id="{4DD50076-CAF1-44F5-A56F-3DE6078207C3}"/>
              </a:ext>
            </a:extLst>
          </p:cNvPr>
          <p:cNvSpPr>
            <a:spLocks xmlns:a="http://schemas.openxmlformats.org/drawingml/2006/main" noGrp="1"/>
          </p:cNvSpPr>
          <p:nvPr/>
        </p:nvSpPr>
        <p:spPr>
          <a:xfrm xmlns:a="http://schemas.openxmlformats.org/drawingml/2006/main">
            <a:off x="685800" y="1809750"/>
            <a:ext cx="5048250" cy="914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2100" b="0">
                <a:solidFill>
                  <a:srgbClr val="172E32"/>
                </a:solidFill>
                <a:latin typeface="Aptos"/>
                <a:ea typeface="Aptos"/>
                <a:cs typeface="Aptos"/>
              </a:defRPr>
            </a:pPr>
            <a:r>
              <a:rPr sz="2100" b="0">
                <a:solidFill>
                  <a:srgbClr val="172E32"/>
                </a:solidFill>
                <a:latin typeface="Aptos"/>
                <a:ea typeface="Aptos"/>
                <a:cs typeface="Aptos"/>
              </a:rPr>
              <a:t>Water availability depends on soil and rooting depth.</a:t>
            </a:r>
          </a:p>
        </p:txBody>
      </p:sp>
      <p:sp>
        <p:nvSpPr>
          <p:cNvPr id="3" name="">
            <a:extLst xmlns:a="http://schemas.openxmlformats.org/drawingml/2006/main">
              <a:ext uri="{FF2B5EF4-FFF2-40B4-BE49-F238E27FC236}">
                <a16:creationId xmlns:a16="http://schemas.microsoft.com/office/drawing/2014/main" id="{A75C3331-F323-442C-AEB6-AAAC88D9E253}"/>
              </a:ext>
            </a:extLst>
          </p:cNvPr>
          <p:cNvSpPr>
            <a:spLocks xmlns:a="http://schemas.openxmlformats.org/drawingml/2006/main" noGrp="1"/>
          </p:cNvSpPr>
          <p:nvPr/>
        </p:nvSpPr>
        <p:spPr>
          <a:xfrm xmlns:a="http://schemas.openxmlformats.org/drawingml/2006/main">
            <a:off x="685800" y="2809875"/>
            <a:ext cx="5048250" cy="914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2100" b="0">
                <a:solidFill>
                  <a:srgbClr val="172E32"/>
                </a:solidFill>
                <a:latin typeface="Aptos"/>
                <a:ea typeface="Aptos"/>
                <a:cs typeface="Aptos"/>
              </a:defRPr>
            </a:pPr>
            <a:r>
              <a:rPr sz="2100" b="0">
                <a:solidFill>
                  <a:srgbClr val="172E32"/>
                </a:solidFill>
                <a:latin typeface="Aptos"/>
                <a:ea typeface="Aptos"/>
                <a:cs typeface="Aptos"/>
              </a:rPr>
              <a:t>Too little water restricts crop growth.</a:t>
            </a:r>
          </a:p>
        </p:txBody>
      </p:sp>
      <p:sp>
        <p:nvSpPr>
          <p:cNvPr id="4" name="">
            <a:extLst xmlns:a="http://schemas.openxmlformats.org/drawingml/2006/main">
              <a:ext uri="{FF2B5EF4-FFF2-40B4-BE49-F238E27FC236}">
                <a16:creationId xmlns:a16="http://schemas.microsoft.com/office/drawing/2014/main" id="{808E16D5-FBF9-4EAB-8C62-B0EDAE62ED03}"/>
              </a:ext>
            </a:extLst>
          </p:cNvPr>
          <p:cNvSpPr>
            <a:spLocks xmlns:a="http://schemas.openxmlformats.org/drawingml/2006/main" noGrp="1"/>
          </p:cNvSpPr>
          <p:nvPr/>
        </p:nvSpPr>
        <p:spPr>
          <a:xfrm xmlns:a="http://schemas.openxmlformats.org/drawingml/2006/main">
            <a:off x="685800" y="3810000"/>
            <a:ext cx="5048250" cy="914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2100" b="0">
                <a:solidFill>
                  <a:srgbClr val="172E32"/>
                </a:solidFill>
                <a:latin typeface="Aptos"/>
                <a:ea typeface="Aptos"/>
                <a:cs typeface="Aptos"/>
              </a:defRPr>
            </a:pPr>
            <a:r>
              <a:rPr sz="2100" b="0">
                <a:solidFill>
                  <a:srgbClr val="172E32"/>
                </a:solidFill>
                <a:latin typeface="Aptos"/>
                <a:ea typeface="Aptos"/>
                <a:cs typeface="Aptos"/>
              </a:rPr>
              <a:t>Too much water can reduce aeration and increase losses.</a:t>
            </a:r>
          </a:p>
        </p:txBody>
      </p:sp>
      <p:sp>
        <p:nvSpPr>
          <p:cNvPr id="5" name="">
            <a:extLst xmlns:a="http://schemas.openxmlformats.org/drawingml/2006/main">
              <a:ext uri="{FF2B5EF4-FFF2-40B4-BE49-F238E27FC236}">
                <a16:creationId xmlns:a16="http://schemas.microsoft.com/office/drawing/2014/main" id="{A88C9B4E-A99C-4DDB-B199-2A1E7C29E71F}"/>
              </a:ext>
            </a:extLst>
          </p:cNvPr>
          <p:cNvSpPr>
            <a:spLocks xmlns:a="http://schemas.openxmlformats.org/drawingml/2006/main" noGrp="1"/>
          </p:cNvSpPr>
          <p:nvPr/>
        </p:nvSpPr>
        <p:spPr>
          <a:xfrm xmlns:a="http://schemas.openxmlformats.org/drawingml/2006/main">
            <a:off x="685800" y="4810125"/>
            <a:ext cx="5048250" cy="914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2100" b="0">
                <a:solidFill>
                  <a:srgbClr val="172E32"/>
                </a:solidFill>
                <a:latin typeface="Aptos"/>
                <a:ea typeface="Aptos"/>
                <a:cs typeface="Aptos"/>
              </a:defRPr>
            </a:pPr>
            <a:r>
              <a:rPr sz="2100" b="0">
                <a:solidFill>
                  <a:srgbClr val="172E32"/>
                </a:solidFill>
                <a:latin typeface="Aptos"/>
                <a:ea typeface="Aptos"/>
                <a:cs typeface="Aptos"/>
              </a:rPr>
              <a:t>Monitoring supports irrigation decisions at relevant depths.</a:t>
            </a:r>
          </a:p>
        </p:txBody>
      </p:sp>
      <p:pic>
        <p:nvPicPr>
          <p:cNvPr id="15" name=""/>
          <p:cNvPicPr>
            <a:picLocks xmlns:a="http://schemas.openxmlformats.org/drawingml/2006/main" noChangeAspect="1"/>
          </p:cNvPicPr>
          <p:nvPr/>
        </p:nvPicPr>
        <p:blipFill>
          <a:blip xmlns:r="http://schemas.openxmlformats.org/officeDocument/2006/relationships" xmlns:a="http://schemas.openxmlformats.org/drawingml/2006/main" r:embed="R2dd9c1bbeb1149b7"/>
          <a:stretch xmlns:a="http://schemas.openxmlformats.org/drawingml/2006/main"/>
        </p:blipFill>
        <p:spPr>
          <a:xfrm xmlns:a="http://schemas.openxmlformats.org/drawingml/2006/main">
            <a:off x="6796088" y="1762125"/>
            <a:ext cx="4114800" cy="4114800"/>
          </a:xfrm>
          <a:prstGeom xmlns:a="http://schemas.openxmlformats.org/drawingml/2006/main" prst="rect">
            <a:avLst/>
          </a:prstGeom>
        </p:spPr>
      </p:pic>
      <p:sp>
        <p:nvSpPr>
          <p:cNvPr id="7" name="">
            <a:extLst xmlns:a="http://schemas.openxmlformats.org/drawingml/2006/main">
              <a:ext uri="{FF2B5EF4-FFF2-40B4-BE49-F238E27FC236}">
                <a16:creationId xmlns:a16="http://schemas.microsoft.com/office/drawing/2014/main" id="{FC5F15CB-A7C6-491C-AF70-87708C47849E}"/>
              </a:ext>
            </a:extLst>
          </p:cNvPr>
          <p:cNvSpPr>
            <a:spLocks xmlns:a="http://schemas.openxmlformats.org/drawingml/2006/main" noGrp="1"/>
          </p:cNvSpPr>
          <p:nvPr/>
        </p:nvSpPr>
        <p:spPr>
          <a:xfrm xmlns:a="http://schemas.openxmlformats.org/drawingml/2006/main">
            <a:off x="685800" y="6467475"/>
            <a:ext cx="923925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1275" b="0">
                <a:solidFill>
                  <a:srgbClr val="687E74"/>
                </a:solidFill>
                <a:latin typeface="Aptos"/>
                <a:ea typeface="Aptos"/>
                <a:cs typeface="Aptos"/>
              </a:defRPr>
            </a:pPr>
            <a:r>
              <a:rPr sz="1275" b="0">
                <a:solidFill>
                  <a:srgbClr val="687E74"/>
                </a:solidFill>
                <a:latin typeface="Aptos"/>
                <a:ea typeface="Aptos"/>
                <a:cs typeface="Aptos"/>
              </a:rPr>
              <a:t>AITrain</a:t>
            </a:r>
          </a:p>
        </p:txBody>
      </p:sp>
      <p:sp>
        <p:nvSpPr>
          <p:cNvPr id="8" name="">
            <a:extLst xmlns:a="http://schemas.openxmlformats.org/drawingml/2006/main">
              <a:ext uri="{FF2B5EF4-FFF2-40B4-BE49-F238E27FC236}">
                <a16:creationId xmlns:a16="http://schemas.microsoft.com/office/drawing/2014/main" id="{B1808518-204F-4534-AAEB-946060F8EB2F}"/>
              </a:ext>
            </a:extLst>
          </p:cNvPr>
          <p:cNvSpPr>
            <a:spLocks xmlns:a="http://schemas.openxmlformats.org/drawingml/2006/main" noGrp="1"/>
          </p:cNvSpPr>
          <p:nvPr/>
        </p:nvSpPr>
        <p:spPr>
          <a:xfrm xmlns:a="http://schemas.openxmlformats.org/drawingml/2006/main">
            <a:off x="11049000" y="6448425"/>
            <a:ext cx="457200"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1350" b="0">
                <a:solidFill>
                  <a:srgbClr val="687E74"/>
                </a:solidFill>
                <a:latin typeface="Aptos"/>
                <a:ea typeface="Aptos"/>
                <a:cs typeface="Aptos"/>
              </a:defRPr>
            </a:pPr>
            <a:r>
              <a:rPr sz="1350" b="0">
                <a:solidFill>
                  <a:srgbClr val="687E74"/>
                </a:solidFill>
                <a:latin typeface="Aptos"/>
                <a:ea typeface="Aptos"/>
                <a:cs typeface="Aptos"/>
              </a:rPr>
              <a:t>19</a:t>
            </a:r>
          </a:p>
        </p:txBody>
      </p:sp>
      <p:sp>
        <p:nvSpPr>
          <p:cNvPr id="9" name="">
            <a:extLst xmlns:a="http://schemas.openxmlformats.org/drawingml/2006/main">
              <a:ext uri="{FF2B5EF4-FFF2-40B4-BE49-F238E27FC236}">
                <a16:creationId xmlns:a16="http://schemas.microsoft.com/office/drawing/2014/main" id="{CB347A51-8747-441B-B7D8-E471A7360A63}"/>
              </a:ext>
            </a:extLst>
          </p:cNvPr>
          <p:cNvSpPr>
            <a:spLocks xmlns:a="http://schemas.openxmlformats.org/drawingml/2006/main" noGrp="1"/>
          </p:cNvSpPr>
          <p:nvPr/>
        </p:nvSpPr>
        <p:spPr>
          <a:xfrm xmlns:a="http://schemas.openxmlformats.org/drawingml/2006/main">
            <a:off x="6200775" y="5953125"/>
            <a:ext cx="530542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1275" b="0">
                <a:solidFill>
                  <a:srgbClr val="687E74"/>
                </a:solidFill>
                <a:latin typeface="Aptos"/>
                <a:ea typeface="Aptos"/>
                <a:cs typeface="Aptos"/>
              </a:defRPr>
            </a:pPr>
            <a:r>
              <a:rPr sz="1275" b="0">
                <a:solidFill>
                  <a:srgbClr val="687E74"/>
                </a:solidFill>
                <a:latin typeface="Aptos"/>
                <a:ea typeface="Aptos"/>
                <a:cs typeface="Aptos"/>
              </a:rPr>
              <a:t>AI-generated illustration</a:t>
            </a:r>
          </a:p>
        </p:txBody>
      </p:sp>
    </p:spTree>
    <p:extLst>
      <p:ext uri="{BB962C8B-B14F-4D97-AF65-F5344CB8AC3E}">
        <p14:creationId xmlns:p14="http://schemas.microsoft.com/office/powerpoint/2010/main" val="1871487482"/>
      </p:ext>
    </p:extLst>
  </p:cSld>
</p:sld>
</file>

<file path=ppt/slides/slide20.xml><?xml version="1.0" encoding="utf-8"?>
<p:sld xmlns:p="http://schemas.openxmlformats.org/presentationml/2006/main">
  <p:cSld>
    <p:bg>
      <p:bgPr>
        <a:solidFill xmlns:a="http://schemas.openxmlformats.org/drawingml/2006/main">
          <a:srgbClr val="FAFBF7"/>
        </a:solidFill>
      </p:bgPr>
    </p:bg>
    <p:spTree>
      <p:nvGrpSpPr>
        <p:cNvPr id="1" name=""/>
        <p:cNvGrpSpPr/>
        <p:nvPr/>
      </p:nvGrpSpPr>
      <p:grpSpPr>
        <a:xfrm xmlns:a="http://schemas.openxmlformats.org/drawingml/2006/main"/>
      </p:grpSpPr>
      <p:sp>
        <p:nvSpPr>
          <p:cNvPr id="9" name="">
            <a:extLst xmlns:a="http://schemas.openxmlformats.org/drawingml/2006/main">
              <a:ext uri="{FF2B5EF4-FFF2-40B4-BE49-F238E27FC236}">
                <a16:creationId xmlns:a16="http://schemas.microsoft.com/office/drawing/2014/main" id="{04100AA1-3061-40E7-9D27-F4543D33A106}"/>
              </a:ext>
            </a:extLst>
          </p:cNvPr>
          <p:cNvSpPr>
            <a:spLocks xmlns:a="http://schemas.openxmlformats.org/drawingml/2006/main" noGrp="1"/>
          </p:cNvSpPr>
          <p:nvPr/>
        </p:nvSpPr>
        <p:spPr>
          <a:xfrm xmlns:a="http://schemas.openxmlformats.org/drawingml/2006/main">
            <a:off x="685800" y="514350"/>
            <a:ext cx="10820400" cy="981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3225" b="1">
                <a:solidFill>
                  <a:srgbClr val="172E32"/>
                </a:solidFill>
                <a:latin typeface="Aptos"/>
                <a:ea typeface="Aptos"/>
                <a:cs typeface="Aptos"/>
              </a:defRPr>
            </a:pPr>
            <a:r>
              <a:rPr sz="3225" b="1">
                <a:solidFill>
                  <a:srgbClr val="172E32"/>
                </a:solidFill>
                <a:latin typeface="Aptos"/>
                <a:ea typeface="Aptos"/>
                <a:cs typeface="Aptos"/>
              </a:rPr>
              <a:t>AI-assisted irrigation scheduling</a:t>
            </a:r>
          </a:p>
        </p:txBody>
      </p:sp>
      <p:sp>
        <p:nvSpPr>
          <p:cNvPr id="2" name="">
            <a:extLst xmlns:a="http://schemas.openxmlformats.org/drawingml/2006/main">
              <a:ext uri="{FF2B5EF4-FFF2-40B4-BE49-F238E27FC236}">
                <a16:creationId xmlns:a16="http://schemas.microsoft.com/office/drawing/2014/main" id="{A41DD549-E3BD-4F8B-92C1-11773F3B4D1A}"/>
              </a:ext>
            </a:extLst>
          </p:cNvPr>
          <p:cNvSpPr>
            <a:spLocks xmlns:a="http://schemas.openxmlformats.org/drawingml/2006/main" noGrp="1"/>
          </p:cNvSpPr>
          <p:nvPr/>
        </p:nvSpPr>
        <p:spPr>
          <a:xfrm xmlns:a="http://schemas.openxmlformats.org/drawingml/2006/main">
            <a:off x="685800" y="1809750"/>
            <a:ext cx="5048250" cy="914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2100" b="0">
                <a:solidFill>
                  <a:srgbClr val="172E32"/>
                </a:solidFill>
                <a:latin typeface="Aptos"/>
                <a:ea typeface="Aptos"/>
                <a:cs typeface="Aptos"/>
              </a:defRPr>
            </a:pPr>
            <a:r>
              <a:rPr sz="2100" b="0">
                <a:solidFill>
                  <a:srgbClr val="172E32"/>
                </a:solidFill>
                <a:latin typeface="Aptos"/>
                <a:ea typeface="Aptos"/>
                <a:cs typeface="Aptos"/>
              </a:rPr>
              <a:t>Inputs can combine soil moisture, weather and crop stage.</a:t>
            </a:r>
          </a:p>
        </p:txBody>
      </p:sp>
      <p:sp>
        <p:nvSpPr>
          <p:cNvPr id="3" name="">
            <a:extLst xmlns:a="http://schemas.openxmlformats.org/drawingml/2006/main">
              <a:ext uri="{FF2B5EF4-FFF2-40B4-BE49-F238E27FC236}">
                <a16:creationId xmlns:a16="http://schemas.microsoft.com/office/drawing/2014/main" id="{6A86A3ED-E3B6-473A-A8AD-88F8FDB5D84E}"/>
              </a:ext>
            </a:extLst>
          </p:cNvPr>
          <p:cNvSpPr>
            <a:spLocks xmlns:a="http://schemas.openxmlformats.org/drawingml/2006/main" noGrp="1"/>
          </p:cNvSpPr>
          <p:nvPr/>
        </p:nvSpPr>
        <p:spPr>
          <a:xfrm xmlns:a="http://schemas.openxmlformats.org/drawingml/2006/main">
            <a:off x="685800" y="2809875"/>
            <a:ext cx="5048250" cy="914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2100" b="0">
                <a:solidFill>
                  <a:srgbClr val="172E32"/>
                </a:solidFill>
                <a:latin typeface="Aptos"/>
                <a:ea typeface="Aptos"/>
                <a:cs typeface="Aptos"/>
              </a:defRPr>
            </a:pPr>
            <a:r>
              <a:rPr sz="2100" b="0">
                <a:solidFill>
                  <a:srgbClr val="172E32"/>
                </a:solidFill>
                <a:latin typeface="Aptos"/>
                <a:ea typeface="Aptos"/>
                <a:cs typeface="Aptos"/>
              </a:rPr>
              <a:t>Models estimate water demand or future soil conditions.</a:t>
            </a:r>
          </a:p>
        </p:txBody>
      </p:sp>
      <p:sp>
        <p:nvSpPr>
          <p:cNvPr id="4" name="">
            <a:extLst xmlns:a="http://schemas.openxmlformats.org/drawingml/2006/main">
              <a:ext uri="{FF2B5EF4-FFF2-40B4-BE49-F238E27FC236}">
                <a16:creationId xmlns:a16="http://schemas.microsoft.com/office/drawing/2014/main" id="{99ED4087-29B4-49D0-8B1D-3D7504977817}"/>
              </a:ext>
            </a:extLst>
          </p:cNvPr>
          <p:cNvSpPr>
            <a:spLocks xmlns:a="http://schemas.openxmlformats.org/drawingml/2006/main" noGrp="1"/>
          </p:cNvSpPr>
          <p:nvPr/>
        </p:nvSpPr>
        <p:spPr>
          <a:xfrm xmlns:a="http://schemas.openxmlformats.org/drawingml/2006/main">
            <a:off x="685800" y="3810000"/>
            <a:ext cx="5048250" cy="914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2100" b="0">
                <a:solidFill>
                  <a:srgbClr val="172E32"/>
                </a:solidFill>
                <a:latin typeface="Aptos"/>
                <a:ea typeface="Aptos"/>
                <a:cs typeface="Aptos"/>
              </a:defRPr>
            </a:pPr>
            <a:r>
              <a:rPr sz="2100" b="0">
                <a:solidFill>
                  <a:srgbClr val="172E32"/>
                </a:solidFill>
                <a:latin typeface="Aptos"/>
                <a:ea typeface="Aptos"/>
                <a:cs typeface="Aptos"/>
              </a:rPr>
              <a:t>A controller can schedule an irrigation event.</a:t>
            </a:r>
          </a:p>
        </p:txBody>
      </p:sp>
      <p:sp>
        <p:nvSpPr>
          <p:cNvPr id="5" name="">
            <a:extLst xmlns:a="http://schemas.openxmlformats.org/drawingml/2006/main">
              <a:ext uri="{FF2B5EF4-FFF2-40B4-BE49-F238E27FC236}">
                <a16:creationId xmlns:a16="http://schemas.microsoft.com/office/drawing/2014/main" id="{F2DD2712-C41B-4133-B170-5086E301B27A}"/>
              </a:ext>
            </a:extLst>
          </p:cNvPr>
          <p:cNvSpPr>
            <a:spLocks xmlns:a="http://schemas.openxmlformats.org/drawingml/2006/main" noGrp="1"/>
          </p:cNvSpPr>
          <p:nvPr/>
        </p:nvSpPr>
        <p:spPr>
          <a:xfrm xmlns:a="http://schemas.openxmlformats.org/drawingml/2006/main">
            <a:off x="685800" y="4810125"/>
            <a:ext cx="5048250" cy="914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2100" b="0">
                <a:solidFill>
                  <a:srgbClr val="172E32"/>
                </a:solidFill>
                <a:latin typeface="Aptos"/>
                <a:ea typeface="Aptos"/>
                <a:cs typeface="Aptos"/>
              </a:defRPr>
            </a:pPr>
            <a:r>
              <a:rPr sz="2100" b="0">
                <a:solidFill>
                  <a:srgbClr val="172E32"/>
                </a:solidFill>
                <a:latin typeface="Aptos"/>
                <a:ea typeface="Aptos"/>
                <a:cs typeface="Aptos"/>
              </a:rPr>
              <a:t>Flow and soil-response measurements verify delivery.</a:t>
            </a:r>
          </a:p>
        </p:txBody>
      </p:sp>
      <p:pic>
        <p:nvPicPr>
          <p:cNvPr id="14" name=""/>
          <p:cNvPicPr>
            <a:picLocks xmlns:a="http://schemas.openxmlformats.org/drawingml/2006/main" noChangeAspect="1"/>
          </p:cNvPicPr>
          <p:nvPr/>
        </p:nvPicPr>
        <p:blipFill>
          <a:blip xmlns:r="http://schemas.openxmlformats.org/officeDocument/2006/relationships" xmlns:a="http://schemas.openxmlformats.org/drawingml/2006/main" r:embed="R1ff4cc47c73c4e9b"/>
          <a:stretch xmlns:a="http://schemas.openxmlformats.org/drawingml/2006/main"/>
        </p:blipFill>
        <p:spPr>
          <a:xfrm xmlns:a="http://schemas.openxmlformats.org/drawingml/2006/main">
            <a:off x="6200775" y="2411126"/>
            <a:ext cx="5305425" cy="2816798"/>
          </a:xfrm>
          <a:prstGeom xmlns:a="http://schemas.openxmlformats.org/drawingml/2006/main" prst="rect">
            <a:avLst/>
          </a:prstGeom>
        </p:spPr>
      </p:pic>
      <p:sp>
        <p:nvSpPr>
          <p:cNvPr id="7" name="">
            <a:extLst xmlns:a="http://schemas.openxmlformats.org/drawingml/2006/main">
              <a:ext uri="{FF2B5EF4-FFF2-40B4-BE49-F238E27FC236}">
                <a16:creationId xmlns:a16="http://schemas.microsoft.com/office/drawing/2014/main" id="{56CAEB8C-4D20-49DF-8087-8AFF3838A858}"/>
              </a:ext>
            </a:extLst>
          </p:cNvPr>
          <p:cNvSpPr>
            <a:spLocks xmlns:a="http://schemas.openxmlformats.org/drawingml/2006/main" noGrp="1"/>
          </p:cNvSpPr>
          <p:nvPr/>
        </p:nvSpPr>
        <p:spPr>
          <a:xfrm xmlns:a="http://schemas.openxmlformats.org/drawingml/2006/main">
            <a:off x="685800" y="6467475"/>
            <a:ext cx="923925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1275" b="0">
                <a:solidFill>
                  <a:srgbClr val="687E74"/>
                </a:solidFill>
                <a:latin typeface="Aptos"/>
                <a:ea typeface="Aptos"/>
                <a:cs typeface="Aptos"/>
              </a:defRPr>
            </a:pPr>
            <a:r>
              <a:rPr sz="1275" b="0">
                <a:solidFill>
                  <a:srgbClr val="687E74"/>
                </a:solidFill>
                <a:latin typeface="Aptos"/>
                <a:ea typeface="Aptos"/>
                <a:cs typeface="Aptos"/>
              </a:rPr>
              <a:t>AITrain</a:t>
            </a:r>
          </a:p>
        </p:txBody>
      </p:sp>
      <p:sp>
        <p:nvSpPr>
          <p:cNvPr id="8" name="">
            <a:extLst xmlns:a="http://schemas.openxmlformats.org/drawingml/2006/main">
              <a:ext uri="{FF2B5EF4-FFF2-40B4-BE49-F238E27FC236}">
                <a16:creationId xmlns:a16="http://schemas.microsoft.com/office/drawing/2014/main" id="{DC82B679-9094-4AA9-ABD3-7AF1DDDEA7C9}"/>
              </a:ext>
            </a:extLst>
          </p:cNvPr>
          <p:cNvSpPr>
            <a:spLocks xmlns:a="http://schemas.openxmlformats.org/drawingml/2006/main" noGrp="1"/>
          </p:cNvSpPr>
          <p:nvPr/>
        </p:nvSpPr>
        <p:spPr>
          <a:xfrm xmlns:a="http://schemas.openxmlformats.org/drawingml/2006/main">
            <a:off x="11049000" y="6448425"/>
            <a:ext cx="457200"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1350" b="0">
                <a:solidFill>
                  <a:srgbClr val="687E74"/>
                </a:solidFill>
                <a:latin typeface="Aptos"/>
                <a:ea typeface="Aptos"/>
                <a:cs typeface="Aptos"/>
              </a:defRPr>
            </a:pPr>
            <a:r>
              <a:rPr sz="1350" b="0">
                <a:solidFill>
                  <a:srgbClr val="687E74"/>
                </a:solidFill>
                <a:latin typeface="Aptos"/>
                <a:ea typeface="Aptos"/>
                <a:cs typeface="Aptos"/>
              </a:rPr>
              <a:t>20</a:t>
            </a:r>
          </a:p>
        </p:txBody>
      </p:sp>
    </p:spTree>
    <p:extLst>
      <p:ext uri="{BB962C8B-B14F-4D97-AF65-F5344CB8AC3E}">
        <p14:creationId xmlns:p14="http://schemas.microsoft.com/office/powerpoint/2010/main" val="1221045492"/>
      </p:ext>
    </p:extLst>
  </p:cSld>
</p:sld>
</file>

<file path=ppt/slides/slide21.xml><?xml version="1.0" encoding="utf-8"?>
<p:sld xmlns:p="http://schemas.openxmlformats.org/presentationml/2006/main">
  <p:cSld>
    <p:bg>
      <p:bgPr>
        <a:solidFill xmlns:a="http://schemas.openxmlformats.org/drawingml/2006/main">
          <a:srgbClr val="FAFBF7"/>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4C646F68-C15A-4930-937A-EF2C2D8FCE72}"/>
              </a:ext>
            </a:extLst>
          </p:cNvPr>
          <p:cNvSpPr>
            <a:spLocks xmlns:a="http://schemas.openxmlformats.org/drawingml/2006/main" noGrp="1"/>
          </p:cNvSpPr>
          <p:nvPr/>
        </p:nvSpPr>
        <p:spPr>
          <a:xfrm xmlns:a="http://schemas.openxmlformats.org/drawingml/2006/main">
            <a:off x="685800" y="514350"/>
            <a:ext cx="10820400" cy="981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3225" b="1">
                <a:solidFill>
                  <a:srgbClr val="172E32"/>
                </a:solidFill>
                <a:latin typeface="Aptos"/>
                <a:ea typeface="Aptos"/>
                <a:cs typeface="Aptos"/>
              </a:defRPr>
            </a:pPr>
            <a:r>
              <a:rPr sz="3225" b="1">
                <a:solidFill>
                  <a:srgbClr val="172E32"/>
                </a:solidFill>
                <a:latin typeface="Aptos"/>
                <a:ea typeface="Aptos"/>
                <a:cs typeface="Aptos"/>
              </a:rPr>
              <a:t>Water quality and irrigation performance</a:t>
            </a:r>
          </a:p>
        </p:txBody>
      </p:sp>
      <p:sp>
        <p:nvSpPr>
          <p:cNvPr id="2" name="">
            <a:extLst xmlns:a="http://schemas.openxmlformats.org/drawingml/2006/main">
              <a:ext uri="{FF2B5EF4-FFF2-40B4-BE49-F238E27FC236}">
                <a16:creationId xmlns:a16="http://schemas.microsoft.com/office/drawing/2014/main" id="{064E20BC-EE47-4314-A36E-7180141794D4}"/>
              </a:ext>
            </a:extLst>
          </p:cNvPr>
          <p:cNvSpPr>
            <a:spLocks xmlns:a="http://schemas.openxmlformats.org/drawingml/2006/main" noGrp="1"/>
          </p:cNvSpPr>
          <p:nvPr/>
        </p:nvSpPr>
        <p:spPr>
          <a:xfrm xmlns:a="http://schemas.openxmlformats.org/drawingml/2006/main">
            <a:off x="685800" y="1905000"/>
            <a:ext cx="10820400" cy="8191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2400" b="0">
                <a:solidFill>
                  <a:srgbClr val="172E32"/>
                </a:solidFill>
                <a:latin typeface="Aptos"/>
                <a:ea typeface="Aptos"/>
                <a:cs typeface="Aptos"/>
              </a:defRPr>
            </a:pPr>
            <a:r>
              <a:rPr sz="2400" b="0">
                <a:solidFill>
                  <a:srgbClr val="172E32"/>
                </a:solidFill>
                <a:latin typeface="Aptos"/>
                <a:ea typeface="Aptos"/>
                <a:cs typeface="Aptos"/>
              </a:rPr>
              <a:t>Water composition can affect soil and crop response.</a:t>
            </a:r>
          </a:p>
        </p:txBody>
      </p:sp>
      <p:sp>
        <p:nvSpPr>
          <p:cNvPr id="3" name="">
            <a:extLst xmlns:a="http://schemas.openxmlformats.org/drawingml/2006/main">
              <a:ext uri="{FF2B5EF4-FFF2-40B4-BE49-F238E27FC236}">
                <a16:creationId xmlns:a16="http://schemas.microsoft.com/office/drawing/2014/main" id="{B2B466EE-4EBA-4752-9907-52FEC11F965C}"/>
              </a:ext>
            </a:extLst>
          </p:cNvPr>
          <p:cNvSpPr>
            <a:spLocks xmlns:a="http://schemas.openxmlformats.org/drawingml/2006/main" noGrp="1"/>
          </p:cNvSpPr>
          <p:nvPr/>
        </p:nvSpPr>
        <p:spPr>
          <a:xfrm xmlns:a="http://schemas.openxmlformats.org/drawingml/2006/main">
            <a:off x="685800" y="2838450"/>
            <a:ext cx="10820400" cy="8191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2400" b="0">
                <a:solidFill>
                  <a:srgbClr val="172E32"/>
                </a:solidFill>
                <a:latin typeface="Aptos"/>
                <a:ea typeface="Aptos"/>
                <a:cs typeface="Aptos"/>
              </a:defRPr>
            </a:pPr>
            <a:r>
              <a:rPr sz="2400" b="0">
                <a:solidFill>
                  <a:srgbClr val="172E32"/>
                </a:solidFill>
                <a:latin typeface="Aptos"/>
                <a:ea typeface="Aptos"/>
                <a:cs typeface="Aptos"/>
              </a:rPr>
              <a:t>System condition influences distribution uniformity.</a:t>
            </a:r>
          </a:p>
        </p:txBody>
      </p:sp>
      <p:sp>
        <p:nvSpPr>
          <p:cNvPr id="4" name="">
            <a:extLst xmlns:a="http://schemas.openxmlformats.org/drawingml/2006/main">
              <a:ext uri="{FF2B5EF4-FFF2-40B4-BE49-F238E27FC236}">
                <a16:creationId xmlns:a16="http://schemas.microsoft.com/office/drawing/2014/main" id="{91A6E1CD-9A3A-494A-89B6-323419BFD4D5}"/>
              </a:ext>
            </a:extLst>
          </p:cNvPr>
          <p:cNvSpPr>
            <a:spLocks xmlns:a="http://schemas.openxmlformats.org/drawingml/2006/main" noGrp="1"/>
          </p:cNvSpPr>
          <p:nvPr/>
        </p:nvSpPr>
        <p:spPr>
          <a:xfrm xmlns:a="http://schemas.openxmlformats.org/drawingml/2006/main">
            <a:off x="685800" y="3771900"/>
            <a:ext cx="10820400" cy="8191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2400" b="0">
                <a:solidFill>
                  <a:srgbClr val="172E32"/>
                </a:solidFill>
                <a:latin typeface="Aptos"/>
                <a:ea typeface="Aptos"/>
                <a:cs typeface="Aptos"/>
              </a:defRPr>
            </a:pPr>
            <a:r>
              <a:rPr sz="2400" b="0">
                <a:solidFill>
                  <a:srgbClr val="172E32"/>
                </a:solidFill>
                <a:latin typeface="Aptos"/>
                <a:ea typeface="Aptos"/>
                <a:cs typeface="Aptos"/>
              </a:rPr>
              <a:t>Blocked emitters and leaks change the delivered water.</a:t>
            </a:r>
          </a:p>
        </p:txBody>
      </p:sp>
      <p:sp>
        <p:nvSpPr>
          <p:cNvPr id="5" name="">
            <a:extLst xmlns:a="http://schemas.openxmlformats.org/drawingml/2006/main">
              <a:ext uri="{FF2B5EF4-FFF2-40B4-BE49-F238E27FC236}">
                <a16:creationId xmlns:a16="http://schemas.microsoft.com/office/drawing/2014/main" id="{D695B25A-52B1-4F1E-96CF-91A78A0BF607}"/>
              </a:ext>
            </a:extLst>
          </p:cNvPr>
          <p:cNvSpPr>
            <a:spLocks xmlns:a="http://schemas.openxmlformats.org/drawingml/2006/main" noGrp="1"/>
          </p:cNvSpPr>
          <p:nvPr/>
        </p:nvSpPr>
        <p:spPr>
          <a:xfrm xmlns:a="http://schemas.openxmlformats.org/drawingml/2006/main">
            <a:off x="685800" y="4705350"/>
            <a:ext cx="10820400" cy="8191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2400" b="0">
                <a:solidFill>
                  <a:srgbClr val="172E32"/>
                </a:solidFill>
                <a:latin typeface="Aptos"/>
                <a:ea typeface="Aptos"/>
                <a:cs typeface="Aptos"/>
              </a:defRPr>
            </a:pPr>
            <a:r>
              <a:rPr sz="2400" b="0">
                <a:solidFill>
                  <a:srgbClr val="172E32"/>
                </a:solidFill>
                <a:latin typeface="Aptos"/>
                <a:ea typeface="Aptos"/>
                <a:cs typeface="Aptos"/>
              </a:rPr>
              <a:t>Scheduling and installation performance require separate checks.</a:t>
            </a:r>
          </a:p>
        </p:txBody>
      </p:sp>
      <p:sp>
        <p:nvSpPr>
          <p:cNvPr id="6" name="">
            <a:extLst xmlns:a="http://schemas.openxmlformats.org/drawingml/2006/main">
              <a:ext uri="{FF2B5EF4-FFF2-40B4-BE49-F238E27FC236}">
                <a16:creationId xmlns:a16="http://schemas.microsoft.com/office/drawing/2014/main" id="{25E0475C-79B0-42E1-AFEF-CD1F4D950CC8}"/>
              </a:ext>
            </a:extLst>
          </p:cNvPr>
          <p:cNvSpPr>
            <a:spLocks xmlns:a="http://schemas.openxmlformats.org/drawingml/2006/main" noGrp="1"/>
          </p:cNvSpPr>
          <p:nvPr/>
        </p:nvSpPr>
        <p:spPr>
          <a:xfrm xmlns:a="http://schemas.openxmlformats.org/drawingml/2006/main">
            <a:off x="685800" y="6467475"/>
            <a:ext cx="923925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1275" b="0">
                <a:solidFill>
                  <a:srgbClr val="687E74"/>
                </a:solidFill>
                <a:latin typeface="Aptos"/>
                <a:ea typeface="Aptos"/>
                <a:cs typeface="Aptos"/>
              </a:defRPr>
            </a:pPr>
            <a:r>
              <a:rPr sz="1275" b="0">
                <a:solidFill>
                  <a:srgbClr val="687E74"/>
                </a:solidFill>
                <a:latin typeface="Aptos"/>
                <a:ea typeface="Aptos"/>
                <a:cs typeface="Aptos"/>
              </a:rPr>
              <a:t>AITrain</a:t>
            </a:r>
          </a:p>
        </p:txBody>
      </p:sp>
      <p:sp>
        <p:nvSpPr>
          <p:cNvPr id="7" name="">
            <a:extLst xmlns:a="http://schemas.openxmlformats.org/drawingml/2006/main">
              <a:ext uri="{FF2B5EF4-FFF2-40B4-BE49-F238E27FC236}">
                <a16:creationId xmlns:a16="http://schemas.microsoft.com/office/drawing/2014/main" id="{15A4E486-9325-47E9-A4FC-CF038A23D30E}"/>
              </a:ext>
            </a:extLst>
          </p:cNvPr>
          <p:cNvSpPr>
            <a:spLocks xmlns:a="http://schemas.openxmlformats.org/drawingml/2006/main" noGrp="1"/>
          </p:cNvSpPr>
          <p:nvPr/>
        </p:nvSpPr>
        <p:spPr>
          <a:xfrm xmlns:a="http://schemas.openxmlformats.org/drawingml/2006/main">
            <a:off x="11049000" y="6448425"/>
            <a:ext cx="457200"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1350" b="0">
                <a:solidFill>
                  <a:srgbClr val="687E74"/>
                </a:solidFill>
                <a:latin typeface="Aptos"/>
                <a:ea typeface="Aptos"/>
                <a:cs typeface="Aptos"/>
              </a:defRPr>
            </a:pPr>
            <a:r>
              <a:rPr sz="1350" b="0">
                <a:solidFill>
                  <a:srgbClr val="687E74"/>
                </a:solidFill>
                <a:latin typeface="Aptos"/>
                <a:ea typeface="Aptos"/>
                <a:cs typeface="Aptos"/>
              </a:rPr>
              <a:t>21</a:t>
            </a:r>
          </a:p>
        </p:txBody>
      </p:sp>
    </p:spTree>
    <p:extLst>
      <p:ext uri="{BB962C8B-B14F-4D97-AF65-F5344CB8AC3E}">
        <p14:creationId xmlns:p14="http://schemas.microsoft.com/office/powerpoint/2010/main" val="28634957"/>
      </p:ext>
    </p:extLst>
  </p:cSld>
</p:sld>
</file>

<file path=ppt/slides/slide22.xml><?xml version="1.0" encoding="utf-8"?>
<p:sld xmlns:p="http://schemas.openxmlformats.org/presentationml/2006/main">
  <p:cSld>
    <p:bg>
      <p:bgPr>
        <a:solidFill xmlns:a="http://schemas.openxmlformats.org/drawingml/2006/main">
          <a:srgbClr val="FAFBF7"/>
        </a:solidFill>
      </p:bgPr>
    </p:bg>
    <p:spTree>
      <p:nvGrpSpPr>
        <p:cNvPr id="1" name=""/>
        <p:cNvGrpSpPr/>
        <p:nvPr/>
      </p:nvGrpSpPr>
      <p:grpSpPr>
        <a:xfrm xmlns:a="http://schemas.openxmlformats.org/drawingml/2006/main"/>
      </p:grpSpPr>
      <p:sp>
        <p:nvSpPr>
          <p:cNvPr id="9" name="">
            <a:extLst xmlns:a="http://schemas.openxmlformats.org/drawingml/2006/main">
              <a:ext uri="{FF2B5EF4-FFF2-40B4-BE49-F238E27FC236}">
                <a16:creationId xmlns:a16="http://schemas.microsoft.com/office/drawing/2014/main" id="{0FD911A2-AC17-4449-9BBE-82F230F9CD52}"/>
              </a:ext>
            </a:extLst>
          </p:cNvPr>
          <p:cNvSpPr>
            <a:spLocks xmlns:a="http://schemas.openxmlformats.org/drawingml/2006/main" noGrp="1"/>
          </p:cNvSpPr>
          <p:nvPr/>
        </p:nvSpPr>
        <p:spPr>
          <a:xfrm xmlns:a="http://schemas.openxmlformats.org/drawingml/2006/main">
            <a:off x="685800" y="514350"/>
            <a:ext cx="10820400" cy="981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3225" b="1">
                <a:solidFill>
                  <a:srgbClr val="172E32"/>
                </a:solidFill>
                <a:latin typeface="Aptos"/>
                <a:ea typeface="Aptos"/>
                <a:cs typeface="Aptos"/>
              </a:defRPr>
            </a:pPr>
            <a:r>
              <a:rPr sz="3225" b="1">
                <a:solidFill>
                  <a:srgbClr val="172E32"/>
                </a:solidFill>
                <a:latin typeface="Aptos"/>
                <a:ea typeface="Aptos"/>
                <a:cs typeface="Aptos"/>
              </a:rPr>
              <a:t>Weed recognition and targeted control</a:t>
            </a:r>
          </a:p>
        </p:txBody>
      </p:sp>
      <p:sp>
        <p:nvSpPr>
          <p:cNvPr id="2" name="">
            <a:extLst xmlns:a="http://schemas.openxmlformats.org/drawingml/2006/main">
              <a:ext uri="{FF2B5EF4-FFF2-40B4-BE49-F238E27FC236}">
                <a16:creationId xmlns:a16="http://schemas.microsoft.com/office/drawing/2014/main" id="{C70F001F-FD4C-4661-8825-D3C42426574D}"/>
              </a:ext>
            </a:extLst>
          </p:cNvPr>
          <p:cNvSpPr>
            <a:spLocks xmlns:a="http://schemas.openxmlformats.org/drawingml/2006/main" noGrp="1"/>
          </p:cNvSpPr>
          <p:nvPr/>
        </p:nvSpPr>
        <p:spPr>
          <a:xfrm xmlns:a="http://schemas.openxmlformats.org/drawingml/2006/main">
            <a:off x="685800" y="1809750"/>
            <a:ext cx="5048250" cy="914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2100" b="0">
                <a:solidFill>
                  <a:srgbClr val="172E32"/>
                </a:solidFill>
                <a:latin typeface="Aptos"/>
                <a:ea typeface="Aptos"/>
                <a:cs typeface="Aptos"/>
              </a:defRPr>
            </a:pPr>
            <a:r>
              <a:rPr sz="2100" b="0">
                <a:solidFill>
                  <a:srgbClr val="172E32"/>
                </a:solidFill>
                <a:latin typeface="Aptos"/>
                <a:ea typeface="Aptos"/>
                <a:cs typeface="Aptos"/>
              </a:rPr>
              <a:t>Cameras capture crop and weed features.</a:t>
            </a:r>
          </a:p>
        </p:txBody>
      </p:sp>
      <p:sp>
        <p:nvSpPr>
          <p:cNvPr id="3" name="">
            <a:extLst xmlns:a="http://schemas.openxmlformats.org/drawingml/2006/main">
              <a:ext uri="{FF2B5EF4-FFF2-40B4-BE49-F238E27FC236}">
                <a16:creationId xmlns:a16="http://schemas.microsoft.com/office/drawing/2014/main" id="{327835D3-2CDF-419B-AAB9-8958DA8F4948}"/>
              </a:ext>
            </a:extLst>
          </p:cNvPr>
          <p:cNvSpPr>
            <a:spLocks xmlns:a="http://schemas.openxmlformats.org/drawingml/2006/main" noGrp="1"/>
          </p:cNvSpPr>
          <p:nvPr/>
        </p:nvSpPr>
        <p:spPr>
          <a:xfrm xmlns:a="http://schemas.openxmlformats.org/drawingml/2006/main">
            <a:off x="685800" y="2809875"/>
            <a:ext cx="5048250" cy="914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2100" b="0">
                <a:solidFill>
                  <a:srgbClr val="172E32"/>
                </a:solidFill>
                <a:latin typeface="Aptos"/>
                <a:ea typeface="Aptos"/>
                <a:cs typeface="Aptos"/>
              </a:defRPr>
            </a:pPr>
            <a:r>
              <a:rPr sz="2100" b="0">
                <a:solidFill>
                  <a:srgbClr val="172E32"/>
                </a:solidFill>
                <a:latin typeface="Aptos"/>
                <a:ea typeface="Aptos"/>
                <a:cs typeface="Aptos"/>
              </a:rPr>
              <a:t>Models classify plants or locate treatment targets.</a:t>
            </a:r>
          </a:p>
        </p:txBody>
      </p:sp>
      <p:sp>
        <p:nvSpPr>
          <p:cNvPr id="4" name="">
            <a:extLst xmlns:a="http://schemas.openxmlformats.org/drawingml/2006/main">
              <a:ext uri="{FF2B5EF4-FFF2-40B4-BE49-F238E27FC236}">
                <a16:creationId xmlns:a16="http://schemas.microsoft.com/office/drawing/2014/main" id="{984E2A71-FFF0-4508-B353-8D10C9E05265}"/>
              </a:ext>
            </a:extLst>
          </p:cNvPr>
          <p:cNvSpPr>
            <a:spLocks xmlns:a="http://schemas.openxmlformats.org/drawingml/2006/main" noGrp="1"/>
          </p:cNvSpPr>
          <p:nvPr/>
        </p:nvSpPr>
        <p:spPr>
          <a:xfrm xmlns:a="http://schemas.openxmlformats.org/drawingml/2006/main">
            <a:off x="685800" y="3810000"/>
            <a:ext cx="5048250" cy="914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2100" b="0">
                <a:solidFill>
                  <a:srgbClr val="172E32"/>
                </a:solidFill>
                <a:latin typeface="Aptos"/>
                <a:ea typeface="Aptos"/>
                <a:cs typeface="Aptos"/>
              </a:defRPr>
            </a:pPr>
            <a:r>
              <a:rPr sz="2100" b="0">
                <a:solidFill>
                  <a:srgbClr val="172E32"/>
                </a:solidFill>
                <a:latin typeface="Aptos"/>
                <a:ea typeface="Aptos"/>
                <a:cs typeface="Aptos"/>
              </a:rPr>
              <a:t>A controller activates the selected nozzle or tool.</a:t>
            </a:r>
          </a:p>
        </p:txBody>
      </p:sp>
      <p:sp>
        <p:nvSpPr>
          <p:cNvPr id="5" name="">
            <a:extLst xmlns:a="http://schemas.openxmlformats.org/drawingml/2006/main">
              <a:ext uri="{FF2B5EF4-FFF2-40B4-BE49-F238E27FC236}">
                <a16:creationId xmlns:a16="http://schemas.microsoft.com/office/drawing/2014/main" id="{3B619D1E-DE0A-4F70-8166-E8B0107D4831}"/>
              </a:ext>
            </a:extLst>
          </p:cNvPr>
          <p:cNvSpPr>
            <a:spLocks xmlns:a="http://schemas.openxmlformats.org/drawingml/2006/main" noGrp="1"/>
          </p:cNvSpPr>
          <p:nvPr/>
        </p:nvSpPr>
        <p:spPr>
          <a:xfrm xmlns:a="http://schemas.openxmlformats.org/drawingml/2006/main">
            <a:off x="685800" y="4810125"/>
            <a:ext cx="5048250" cy="914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2100" b="0">
                <a:solidFill>
                  <a:srgbClr val="172E32"/>
                </a:solidFill>
                <a:latin typeface="Aptos"/>
                <a:ea typeface="Aptos"/>
                <a:cs typeface="Aptos"/>
              </a:defRPr>
            </a:pPr>
            <a:r>
              <a:rPr sz="2100" b="0">
                <a:solidFill>
                  <a:srgbClr val="172E32"/>
                </a:solidFill>
                <a:latin typeface="Aptos"/>
                <a:ea typeface="Aptos"/>
                <a:cs typeface="Aptos"/>
              </a:rPr>
              <a:t>Crop overlap and field conditions can reduce detection reliability.</a:t>
            </a:r>
          </a:p>
        </p:txBody>
      </p:sp>
      <p:pic>
        <p:nvPicPr>
          <p:cNvPr id="14" name=""/>
          <p:cNvPicPr>
            <a:picLocks xmlns:a="http://schemas.openxmlformats.org/drawingml/2006/main" noChangeAspect="1"/>
          </p:cNvPicPr>
          <p:nvPr/>
        </p:nvPicPr>
        <p:blipFill>
          <a:blip xmlns:r="http://schemas.openxmlformats.org/officeDocument/2006/relationships" xmlns:a="http://schemas.openxmlformats.org/drawingml/2006/main" r:embed="R029f703160634917"/>
          <a:stretch xmlns:a="http://schemas.openxmlformats.org/drawingml/2006/main"/>
        </p:blipFill>
        <p:spPr>
          <a:xfrm xmlns:a="http://schemas.openxmlformats.org/drawingml/2006/main">
            <a:off x="6200775" y="2065419"/>
            <a:ext cx="5305425" cy="3508212"/>
          </a:xfrm>
          <a:prstGeom xmlns:a="http://schemas.openxmlformats.org/drawingml/2006/main" prst="rect">
            <a:avLst/>
          </a:prstGeom>
        </p:spPr>
      </p:pic>
      <p:sp>
        <p:nvSpPr>
          <p:cNvPr id="7" name="">
            <a:extLst xmlns:a="http://schemas.openxmlformats.org/drawingml/2006/main">
              <a:ext uri="{FF2B5EF4-FFF2-40B4-BE49-F238E27FC236}">
                <a16:creationId xmlns:a16="http://schemas.microsoft.com/office/drawing/2014/main" id="{8830CD43-0E84-43D2-B346-D16633BC8DC9}"/>
              </a:ext>
            </a:extLst>
          </p:cNvPr>
          <p:cNvSpPr>
            <a:spLocks xmlns:a="http://schemas.openxmlformats.org/drawingml/2006/main" noGrp="1"/>
          </p:cNvSpPr>
          <p:nvPr/>
        </p:nvSpPr>
        <p:spPr>
          <a:xfrm xmlns:a="http://schemas.openxmlformats.org/drawingml/2006/main">
            <a:off x="685800" y="6467475"/>
            <a:ext cx="923925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1275" b="0">
                <a:solidFill>
                  <a:srgbClr val="687E74"/>
                </a:solidFill>
                <a:latin typeface="Aptos"/>
                <a:ea typeface="Aptos"/>
                <a:cs typeface="Aptos"/>
              </a:defRPr>
            </a:pPr>
            <a:r>
              <a:rPr sz="1275" b="0">
                <a:solidFill>
                  <a:srgbClr val="687E74"/>
                </a:solidFill>
                <a:latin typeface="Aptos"/>
                <a:ea typeface="Aptos"/>
                <a:cs typeface="Aptos"/>
              </a:rPr>
              <a:t>AITrain</a:t>
            </a:r>
          </a:p>
        </p:txBody>
      </p:sp>
      <p:sp>
        <p:nvSpPr>
          <p:cNvPr id="8" name="">
            <a:extLst xmlns:a="http://schemas.openxmlformats.org/drawingml/2006/main">
              <a:ext uri="{FF2B5EF4-FFF2-40B4-BE49-F238E27FC236}">
                <a16:creationId xmlns:a16="http://schemas.microsoft.com/office/drawing/2014/main" id="{E7EECA03-2431-4392-A1FF-EA17BCE535F6}"/>
              </a:ext>
            </a:extLst>
          </p:cNvPr>
          <p:cNvSpPr>
            <a:spLocks xmlns:a="http://schemas.openxmlformats.org/drawingml/2006/main" noGrp="1"/>
          </p:cNvSpPr>
          <p:nvPr/>
        </p:nvSpPr>
        <p:spPr>
          <a:xfrm xmlns:a="http://schemas.openxmlformats.org/drawingml/2006/main">
            <a:off x="11049000" y="6448425"/>
            <a:ext cx="457200"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1350" b="0">
                <a:solidFill>
                  <a:srgbClr val="687E74"/>
                </a:solidFill>
                <a:latin typeface="Aptos"/>
                <a:ea typeface="Aptos"/>
                <a:cs typeface="Aptos"/>
              </a:defRPr>
            </a:pPr>
            <a:r>
              <a:rPr sz="1350" b="0">
                <a:solidFill>
                  <a:srgbClr val="687E74"/>
                </a:solidFill>
                <a:latin typeface="Aptos"/>
                <a:ea typeface="Aptos"/>
                <a:cs typeface="Aptos"/>
              </a:rPr>
              <a:t>22</a:t>
            </a:r>
          </a:p>
        </p:txBody>
      </p:sp>
    </p:spTree>
    <p:extLst>
      <p:ext uri="{BB962C8B-B14F-4D97-AF65-F5344CB8AC3E}">
        <p14:creationId xmlns:p14="http://schemas.microsoft.com/office/powerpoint/2010/main" val="1726416478"/>
      </p:ext>
    </p:extLst>
  </p:cSld>
</p:sld>
</file>

<file path=ppt/slides/slide23.xml><?xml version="1.0" encoding="utf-8"?>
<p:sld xmlns:p="http://schemas.openxmlformats.org/presentationml/2006/main">
  <p:cSld>
    <p:bg>
      <p:bgPr>
        <a:solidFill xmlns:a="http://schemas.openxmlformats.org/drawingml/2006/main">
          <a:srgbClr val="FAFBF7"/>
        </a:solidFill>
      </p:bgPr>
    </p:bg>
    <p:spTree>
      <p:nvGrpSpPr>
        <p:cNvPr id="1" name=""/>
        <p:cNvGrpSpPr/>
        <p:nvPr/>
      </p:nvGrpSpPr>
      <p:grpSpPr>
        <a:xfrm xmlns:a="http://schemas.openxmlformats.org/drawingml/2006/main"/>
      </p:grpSpPr>
      <p:sp>
        <p:nvSpPr>
          <p:cNvPr id="10" name="">
            <a:extLst xmlns:a="http://schemas.openxmlformats.org/drawingml/2006/main">
              <a:ext uri="{FF2B5EF4-FFF2-40B4-BE49-F238E27FC236}">
                <a16:creationId xmlns:a16="http://schemas.microsoft.com/office/drawing/2014/main" id="{CD9948B2-8D76-40F1-B544-8268BBA99334}"/>
              </a:ext>
            </a:extLst>
          </p:cNvPr>
          <p:cNvSpPr>
            <a:spLocks xmlns:a="http://schemas.openxmlformats.org/drawingml/2006/main" noGrp="1"/>
          </p:cNvSpPr>
          <p:nvPr/>
        </p:nvSpPr>
        <p:spPr>
          <a:xfrm xmlns:a="http://schemas.openxmlformats.org/drawingml/2006/main">
            <a:off x="685800" y="514350"/>
            <a:ext cx="10820400" cy="981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3225" b="1">
                <a:solidFill>
                  <a:srgbClr val="172E32"/>
                </a:solidFill>
                <a:latin typeface="Aptos"/>
                <a:ea typeface="Aptos"/>
                <a:cs typeface="Aptos"/>
              </a:defRPr>
            </a:pPr>
            <a:r>
              <a:rPr sz="3225" b="1">
                <a:solidFill>
                  <a:srgbClr val="172E32"/>
                </a:solidFill>
                <a:latin typeface="Aptos"/>
                <a:ea typeface="Aptos"/>
                <a:cs typeface="Aptos"/>
              </a:rPr>
              <a:t>Pest and disease assessment</a:t>
            </a:r>
          </a:p>
        </p:txBody>
      </p:sp>
      <p:sp>
        <p:nvSpPr>
          <p:cNvPr id="2" name="">
            <a:extLst xmlns:a="http://schemas.openxmlformats.org/drawingml/2006/main">
              <a:ext uri="{FF2B5EF4-FFF2-40B4-BE49-F238E27FC236}">
                <a16:creationId xmlns:a16="http://schemas.microsoft.com/office/drawing/2014/main" id="{20805BE6-8611-4B4C-918C-D5CE1012FF04}"/>
              </a:ext>
            </a:extLst>
          </p:cNvPr>
          <p:cNvSpPr>
            <a:spLocks xmlns:a="http://schemas.openxmlformats.org/drawingml/2006/main" noGrp="1"/>
          </p:cNvSpPr>
          <p:nvPr/>
        </p:nvSpPr>
        <p:spPr>
          <a:xfrm xmlns:a="http://schemas.openxmlformats.org/drawingml/2006/main">
            <a:off x="685800" y="1809750"/>
            <a:ext cx="5048250" cy="914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2100" b="0">
                <a:solidFill>
                  <a:srgbClr val="172E32"/>
                </a:solidFill>
                <a:latin typeface="Aptos"/>
                <a:ea typeface="Aptos"/>
                <a:cs typeface="Aptos"/>
              </a:defRPr>
            </a:pPr>
            <a:r>
              <a:rPr sz="2100" b="0">
                <a:solidFill>
                  <a:srgbClr val="172E32"/>
                </a:solidFill>
                <a:latin typeface="Aptos"/>
                <a:ea typeface="Aptos"/>
                <a:cs typeface="Aptos"/>
              </a:rPr>
              <a:t>Symptoms provide clues that require interpretation.</a:t>
            </a:r>
          </a:p>
        </p:txBody>
      </p:sp>
      <p:sp>
        <p:nvSpPr>
          <p:cNvPr id="3" name="">
            <a:extLst xmlns:a="http://schemas.openxmlformats.org/drawingml/2006/main">
              <a:ext uri="{FF2B5EF4-FFF2-40B4-BE49-F238E27FC236}">
                <a16:creationId xmlns:a16="http://schemas.microsoft.com/office/drawing/2014/main" id="{9B0290B6-C4FB-4E27-8E6B-03E4FC1EA528}"/>
              </a:ext>
            </a:extLst>
          </p:cNvPr>
          <p:cNvSpPr>
            <a:spLocks xmlns:a="http://schemas.openxmlformats.org/drawingml/2006/main" noGrp="1"/>
          </p:cNvSpPr>
          <p:nvPr/>
        </p:nvSpPr>
        <p:spPr>
          <a:xfrm xmlns:a="http://schemas.openxmlformats.org/drawingml/2006/main">
            <a:off x="685800" y="2809875"/>
            <a:ext cx="5048250" cy="914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2100" b="0">
                <a:solidFill>
                  <a:srgbClr val="172E32"/>
                </a:solidFill>
                <a:latin typeface="Aptos"/>
                <a:ea typeface="Aptos"/>
                <a:cs typeface="Aptos"/>
              </a:defRPr>
            </a:pPr>
            <a:r>
              <a:rPr sz="2100" b="0">
                <a:solidFill>
                  <a:srgbClr val="172E32"/>
                </a:solidFill>
                <a:latin typeface="Aptos"/>
                <a:ea typeface="Aptos"/>
                <a:cs typeface="Aptos"/>
              </a:rPr>
              <a:t>Images can support recognition and prioritise inspection.</a:t>
            </a:r>
          </a:p>
        </p:txBody>
      </p:sp>
      <p:sp>
        <p:nvSpPr>
          <p:cNvPr id="4" name="">
            <a:extLst xmlns:a="http://schemas.openxmlformats.org/drawingml/2006/main">
              <a:ext uri="{FF2B5EF4-FFF2-40B4-BE49-F238E27FC236}">
                <a16:creationId xmlns:a16="http://schemas.microsoft.com/office/drawing/2014/main" id="{E05D8639-F6C3-46C5-9FCD-BA500ED76756}"/>
              </a:ext>
            </a:extLst>
          </p:cNvPr>
          <p:cNvSpPr>
            <a:spLocks xmlns:a="http://schemas.openxmlformats.org/drawingml/2006/main" noGrp="1"/>
          </p:cNvSpPr>
          <p:nvPr/>
        </p:nvSpPr>
        <p:spPr>
          <a:xfrm xmlns:a="http://schemas.openxmlformats.org/drawingml/2006/main">
            <a:off x="685800" y="3810000"/>
            <a:ext cx="5048250" cy="914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2100" b="0">
                <a:solidFill>
                  <a:srgbClr val="172E32"/>
                </a:solidFill>
                <a:latin typeface="Aptos"/>
                <a:ea typeface="Aptos"/>
                <a:cs typeface="Aptos"/>
              </a:defRPr>
            </a:pPr>
            <a:r>
              <a:rPr sz="2100" b="0">
                <a:solidFill>
                  <a:srgbClr val="172E32"/>
                </a:solidFill>
                <a:latin typeface="Aptos"/>
                <a:ea typeface="Aptos"/>
                <a:cs typeface="Aptos"/>
              </a:rPr>
              <a:t>Pest monitoring needs identification and population information.</a:t>
            </a:r>
          </a:p>
        </p:txBody>
      </p:sp>
      <p:sp>
        <p:nvSpPr>
          <p:cNvPr id="5" name="">
            <a:extLst xmlns:a="http://schemas.openxmlformats.org/drawingml/2006/main">
              <a:ext uri="{FF2B5EF4-FFF2-40B4-BE49-F238E27FC236}">
                <a16:creationId xmlns:a16="http://schemas.microsoft.com/office/drawing/2014/main" id="{6D19CA5D-2FC6-4686-9324-A1262BA202CB}"/>
              </a:ext>
            </a:extLst>
          </p:cNvPr>
          <p:cNvSpPr>
            <a:spLocks xmlns:a="http://schemas.openxmlformats.org/drawingml/2006/main" noGrp="1"/>
          </p:cNvSpPr>
          <p:nvPr/>
        </p:nvSpPr>
        <p:spPr>
          <a:xfrm xmlns:a="http://schemas.openxmlformats.org/drawingml/2006/main">
            <a:off x="685800" y="4810125"/>
            <a:ext cx="5048250" cy="914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2100" b="0">
                <a:solidFill>
                  <a:srgbClr val="172E32"/>
                </a:solidFill>
                <a:latin typeface="Aptos"/>
                <a:ea typeface="Aptos"/>
                <a:cs typeface="Aptos"/>
              </a:defRPr>
            </a:pPr>
            <a:r>
              <a:rPr sz="2100" b="0">
                <a:solidFill>
                  <a:srgbClr val="172E32"/>
                </a:solidFill>
                <a:latin typeface="Aptos"/>
                <a:ea typeface="Aptos"/>
                <a:cs typeface="Aptos"/>
              </a:rPr>
              <a:t>Treatment decisions should follow integrated protection principles.</a:t>
            </a:r>
          </a:p>
        </p:txBody>
      </p:sp>
      <p:pic>
        <p:nvPicPr>
          <p:cNvPr id="15" name=""/>
          <p:cNvPicPr>
            <a:picLocks xmlns:a="http://schemas.openxmlformats.org/drawingml/2006/main" noChangeAspect="1"/>
          </p:cNvPicPr>
          <p:nvPr/>
        </p:nvPicPr>
        <p:blipFill>
          <a:blip xmlns:r="http://schemas.openxmlformats.org/officeDocument/2006/relationships" xmlns:a="http://schemas.openxmlformats.org/drawingml/2006/main" r:embed="Rb942656ba6444b8e"/>
          <a:stretch xmlns:a="http://schemas.openxmlformats.org/drawingml/2006/main"/>
        </p:blipFill>
        <p:spPr>
          <a:xfrm xmlns:a="http://schemas.openxmlformats.org/drawingml/2006/main">
            <a:off x="6796088" y="1762125"/>
            <a:ext cx="4114800" cy="4114800"/>
          </a:xfrm>
          <a:prstGeom xmlns:a="http://schemas.openxmlformats.org/drawingml/2006/main" prst="rect">
            <a:avLst/>
          </a:prstGeom>
        </p:spPr>
      </p:pic>
      <p:sp>
        <p:nvSpPr>
          <p:cNvPr id="7" name="">
            <a:extLst xmlns:a="http://schemas.openxmlformats.org/drawingml/2006/main">
              <a:ext uri="{FF2B5EF4-FFF2-40B4-BE49-F238E27FC236}">
                <a16:creationId xmlns:a16="http://schemas.microsoft.com/office/drawing/2014/main" id="{66D062DC-C216-4ABF-B757-5E5A7B0B9715}"/>
              </a:ext>
            </a:extLst>
          </p:cNvPr>
          <p:cNvSpPr>
            <a:spLocks xmlns:a="http://schemas.openxmlformats.org/drawingml/2006/main" noGrp="1"/>
          </p:cNvSpPr>
          <p:nvPr/>
        </p:nvSpPr>
        <p:spPr>
          <a:xfrm xmlns:a="http://schemas.openxmlformats.org/drawingml/2006/main">
            <a:off x="685800" y="6467475"/>
            <a:ext cx="923925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1275" b="0">
                <a:solidFill>
                  <a:srgbClr val="687E74"/>
                </a:solidFill>
                <a:latin typeface="Aptos"/>
                <a:ea typeface="Aptos"/>
                <a:cs typeface="Aptos"/>
              </a:defRPr>
            </a:pPr>
            <a:r>
              <a:rPr sz="1275" b="0">
                <a:solidFill>
                  <a:srgbClr val="687E74"/>
                </a:solidFill>
                <a:latin typeface="Aptos"/>
                <a:ea typeface="Aptos"/>
                <a:cs typeface="Aptos"/>
              </a:rPr>
              <a:t>AITrain</a:t>
            </a:r>
          </a:p>
        </p:txBody>
      </p:sp>
      <p:sp>
        <p:nvSpPr>
          <p:cNvPr id="8" name="">
            <a:extLst xmlns:a="http://schemas.openxmlformats.org/drawingml/2006/main">
              <a:ext uri="{FF2B5EF4-FFF2-40B4-BE49-F238E27FC236}">
                <a16:creationId xmlns:a16="http://schemas.microsoft.com/office/drawing/2014/main" id="{B1A9F18A-CF10-40DF-8C84-90754EA327A7}"/>
              </a:ext>
            </a:extLst>
          </p:cNvPr>
          <p:cNvSpPr>
            <a:spLocks xmlns:a="http://schemas.openxmlformats.org/drawingml/2006/main" noGrp="1"/>
          </p:cNvSpPr>
          <p:nvPr/>
        </p:nvSpPr>
        <p:spPr>
          <a:xfrm xmlns:a="http://schemas.openxmlformats.org/drawingml/2006/main">
            <a:off x="11049000" y="6448425"/>
            <a:ext cx="457200"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1350" b="0">
                <a:solidFill>
                  <a:srgbClr val="687E74"/>
                </a:solidFill>
                <a:latin typeface="Aptos"/>
                <a:ea typeface="Aptos"/>
                <a:cs typeface="Aptos"/>
              </a:defRPr>
            </a:pPr>
            <a:r>
              <a:rPr sz="1350" b="0">
                <a:solidFill>
                  <a:srgbClr val="687E74"/>
                </a:solidFill>
                <a:latin typeface="Aptos"/>
                <a:ea typeface="Aptos"/>
                <a:cs typeface="Aptos"/>
              </a:rPr>
              <a:t>23</a:t>
            </a:r>
          </a:p>
        </p:txBody>
      </p:sp>
      <p:sp>
        <p:nvSpPr>
          <p:cNvPr id="9" name="">
            <a:extLst xmlns:a="http://schemas.openxmlformats.org/drawingml/2006/main">
              <a:ext uri="{FF2B5EF4-FFF2-40B4-BE49-F238E27FC236}">
                <a16:creationId xmlns:a16="http://schemas.microsoft.com/office/drawing/2014/main" id="{03275A27-F93A-48A2-9465-730B7B62BA80}"/>
              </a:ext>
            </a:extLst>
          </p:cNvPr>
          <p:cNvSpPr>
            <a:spLocks xmlns:a="http://schemas.openxmlformats.org/drawingml/2006/main" noGrp="1"/>
          </p:cNvSpPr>
          <p:nvPr/>
        </p:nvSpPr>
        <p:spPr>
          <a:xfrm xmlns:a="http://schemas.openxmlformats.org/drawingml/2006/main">
            <a:off x="6200775" y="5953125"/>
            <a:ext cx="530542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1275" b="0">
                <a:solidFill>
                  <a:srgbClr val="687E74"/>
                </a:solidFill>
                <a:latin typeface="Aptos"/>
                <a:ea typeface="Aptos"/>
                <a:cs typeface="Aptos"/>
              </a:defRPr>
            </a:pPr>
            <a:r>
              <a:rPr sz="1275" b="0">
                <a:solidFill>
                  <a:srgbClr val="687E74"/>
                </a:solidFill>
                <a:latin typeface="Aptos"/>
                <a:ea typeface="Aptos"/>
                <a:cs typeface="Aptos"/>
              </a:rPr>
              <a:t>AI-generated illustration</a:t>
            </a:r>
          </a:p>
        </p:txBody>
      </p:sp>
    </p:spTree>
    <p:extLst>
      <p:ext uri="{BB962C8B-B14F-4D97-AF65-F5344CB8AC3E}">
        <p14:creationId xmlns:p14="http://schemas.microsoft.com/office/powerpoint/2010/main" val="1457619554"/>
      </p:ext>
    </p:extLst>
  </p:cSld>
</p:sld>
</file>

<file path=ppt/slides/slide24.xml><?xml version="1.0" encoding="utf-8"?>
<p:sld xmlns:p="http://schemas.openxmlformats.org/presentationml/2006/main">
  <p:cSld>
    <p:bg>
      <p:bgPr>
        <a:solidFill xmlns:a="http://schemas.openxmlformats.org/drawingml/2006/main">
          <a:srgbClr val="FAFBF7"/>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052676A3-8E79-4536-8AD8-0E71198E1517}"/>
              </a:ext>
            </a:extLst>
          </p:cNvPr>
          <p:cNvSpPr>
            <a:spLocks xmlns:a="http://schemas.openxmlformats.org/drawingml/2006/main" noGrp="1"/>
          </p:cNvSpPr>
          <p:nvPr/>
        </p:nvSpPr>
        <p:spPr>
          <a:xfrm xmlns:a="http://schemas.openxmlformats.org/drawingml/2006/main">
            <a:off x="685800" y="514350"/>
            <a:ext cx="10820400" cy="981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3225" b="1">
                <a:solidFill>
                  <a:srgbClr val="172E32"/>
                </a:solidFill>
                <a:latin typeface="Aptos"/>
                <a:ea typeface="Aptos"/>
                <a:cs typeface="Aptos"/>
              </a:defRPr>
            </a:pPr>
            <a:r>
              <a:rPr sz="3225" b="1">
                <a:solidFill>
                  <a:srgbClr val="172E32"/>
                </a:solidFill>
                <a:latin typeface="Aptos"/>
                <a:ea typeface="Aptos"/>
                <a:cs typeface="Aptos"/>
              </a:rPr>
              <a:t>Remote sensing and field diagnosis</a:t>
            </a:r>
          </a:p>
        </p:txBody>
      </p:sp>
      <p:sp>
        <p:nvSpPr>
          <p:cNvPr id="2" name="">
            <a:extLst xmlns:a="http://schemas.openxmlformats.org/drawingml/2006/main">
              <a:ext uri="{FF2B5EF4-FFF2-40B4-BE49-F238E27FC236}">
                <a16:creationId xmlns:a16="http://schemas.microsoft.com/office/drawing/2014/main" id="{7AC5E17B-91EB-491C-8815-E54A96ED99E0}"/>
              </a:ext>
            </a:extLst>
          </p:cNvPr>
          <p:cNvSpPr>
            <a:spLocks xmlns:a="http://schemas.openxmlformats.org/drawingml/2006/main" noGrp="1"/>
          </p:cNvSpPr>
          <p:nvPr/>
        </p:nvSpPr>
        <p:spPr>
          <a:xfrm xmlns:a="http://schemas.openxmlformats.org/drawingml/2006/main">
            <a:off x="685800" y="1905000"/>
            <a:ext cx="10820400" cy="8191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2400" b="0">
                <a:solidFill>
                  <a:srgbClr val="172E32"/>
                </a:solidFill>
                <a:latin typeface="Aptos"/>
                <a:ea typeface="Aptos"/>
                <a:cs typeface="Aptos"/>
              </a:defRPr>
            </a:pPr>
            <a:r>
              <a:rPr sz="2400" b="0">
                <a:solidFill>
                  <a:srgbClr val="172E32"/>
                </a:solidFill>
                <a:latin typeface="Aptos"/>
                <a:ea typeface="Aptos"/>
                <a:cs typeface="Aptos"/>
              </a:rPr>
              <a:t>RGB, multispectral and thermal images measure different features.</a:t>
            </a:r>
          </a:p>
        </p:txBody>
      </p:sp>
      <p:sp>
        <p:nvSpPr>
          <p:cNvPr id="3" name="">
            <a:extLst xmlns:a="http://schemas.openxmlformats.org/drawingml/2006/main">
              <a:ext uri="{FF2B5EF4-FFF2-40B4-BE49-F238E27FC236}">
                <a16:creationId xmlns:a16="http://schemas.microsoft.com/office/drawing/2014/main" id="{6D7DFE5F-9261-4879-ADBC-84699AAD18E6}"/>
              </a:ext>
            </a:extLst>
          </p:cNvPr>
          <p:cNvSpPr>
            <a:spLocks xmlns:a="http://schemas.openxmlformats.org/drawingml/2006/main" noGrp="1"/>
          </p:cNvSpPr>
          <p:nvPr/>
        </p:nvSpPr>
        <p:spPr>
          <a:xfrm xmlns:a="http://schemas.openxmlformats.org/drawingml/2006/main">
            <a:off x="685800" y="2838450"/>
            <a:ext cx="10820400" cy="8191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2400" b="0">
                <a:solidFill>
                  <a:srgbClr val="172E32"/>
                </a:solidFill>
                <a:latin typeface="Aptos"/>
                <a:ea typeface="Aptos"/>
                <a:cs typeface="Aptos"/>
              </a:defRPr>
            </a:pPr>
            <a:r>
              <a:rPr sz="2400" b="0">
                <a:solidFill>
                  <a:srgbClr val="172E32"/>
                </a:solidFill>
                <a:latin typeface="Aptos"/>
                <a:ea typeface="Aptos"/>
                <a:cs typeface="Aptos"/>
              </a:rPr>
              <a:t>Spatial patterns can reveal unusual crop development.</a:t>
            </a:r>
          </a:p>
        </p:txBody>
      </p:sp>
      <p:sp>
        <p:nvSpPr>
          <p:cNvPr id="4" name="">
            <a:extLst xmlns:a="http://schemas.openxmlformats.org/drawingml/2006/main">
              <a:ext uri="{FF2B5EF4-FFF2-40B4-BE49-F238E27FC236}">
                <a16:creationId xmlns:a16="http://schemas.microsoft.com/office/drawing/2014/main" id="{36E0B16A-9311-47C4-8C6C-9152C3B0E968}"/>
              </a:ext>
            </a:extLst>
          </p:cNvPr>
          <p:cNvSpPr>
            <a:spLocks xmlns:a="http://schemas.openxmlformats.org/drawingml/2006/main" noGrp="1"/>
          </p:cNvSpPr>
          <p:nvPr/>
        </p:nvSpPr>
        <p:spPr>
          <a:xfrm xmlns:a="http://schemas.openxmlformats.org/drawingml/2006/main">
            <a:off x="685800" y="3771900"/>
            <a:ext cx="10820400" cy="8191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2400" b="0">
                <a:solidFill>
                  <a:srgbClr val="172E32"/>
                </a:solidFill>
                <a:latin typeface="Aptos"/>
                <a:ea typeface="Aptos"/>
                <a:cs typeface="Aptos"/>
              </a:defRPr>
            </a:pPr>
            <a:r>
              <a:rPr sz="2400" b="0">
                <a:solidFill>
                  <a:srgbClr val="172E32"/>
                </a:solidFill>
                <a:latin typeface="Aptos"/>
                <a:ea typeface="Aptos"/>
                <a:cs typeface="Aptos"/>
              </a:rPr>
              <a:t>Several causes can produce similar canopy responses.</a:t>
            </a:r>
          </a:p>
        </p:txBody>
      </p:sp>
      <p:sp>
        <p:nvSpPr>
          <p:cNvPr id="5" name="">
            <a:extLst xmlns:a="http://schemas.openxmlformats.org/drawingml/2006/main">
              <a:ext uri="{FF2B5EF4-FFF2-40B4-BE49-F238E27FC236}">
                <a16:creationId xmlns:a16="http://schemas.microsoft.com/office/drawing/2014/main" id="{5ED69006-66EB-4A11-86FA-946E0FFEAE83}"/>
              </a:ext>
            </a:extLst>
          </p:cNvPr>
          <p:cNvSpPr>
            <a:spLocks xmlns:a="http://schemas.openxmlformats.org/drawingml/2006/main" noGrp="1"/>
          </p:cNvSpPr>
          <p:nvPr/>
        </p:nvSpPr>
        <p:spPr>
          <a:xfrm xmlns:a="http://schemas.openxmlformats.org/drawingml/2006/main">
            <a:off x="685800" y="4705350"/>
            <a:ext cx="10820400" cy="8191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2400" b="0">
                <a:solidFill>
                  <a:srgbClr val="172E32"/>
                </a:solidFill>
                <a:latin typeface="Aptos"/>
                <a:ea typeface="Aptos"/>
                <a:cs typeface="Aptos"/>
              </a:defRPr>
            </a:pPr>
            <a:r>
              <a:rPr sz="2400" b="0">
                <a:solidFill>
                  <a:srgbClr val="172E32"/>
                </a:solidFill>
                <a:latin typeface="Aptos"/>
                <a:ea typeface="Aptos"/>
                <a:cs typeface="Aptos"/>
              </a:rPr>
              <a:t>Ground observations help distinguish competing explanations.</a:t>
            </a:r>
          </a:p>
        </p:txBody>
      </p:sp>
      <p:sp>
        <p:nvSpPr>
          <p:cNvPr id="6" name="">
            <a:extLst xmlns:a="http://schemas.openxmlformats.org/drawingml/2006/main">
              <a:ext uri="{FF2B5EF4-FFF2-40B4-BE49-F238E27FC236}">
                <a16:creationId xmlns:a16="http://schemas.microsoft.com/office/drawing/2014/main" id="{E12A10C4-6918-447D-BAD9-15C7F5324FE4}"/>
              </a:ext>
            </a:extLst>
          </p:cNvPr>
          <p:cNvSpPr>
            <a:spLocks xmlns:a="http://schemas.openxmlformats.org/drawingml/2006/main" noGrp="1"/>
          </p:cNvSpPr>
          <p:nvPr/>
        </p:nvSpPr>
        <p:spPr>
          <a:xfrm xmlns:a="http://schemas.openxmlformats.org/drawingml/2006/main">
            <a:off x="685800" y="6467475"/>
            <a:ext cx="923925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1275" b="0">
                <a:solidFill>
                  <a:srgbClr val="687E74"/>
                </a:solidFill>
                <a:latin typeface="Aptos"/>
                <a:ea typeface="Aptos"/>
                <a:cs typeface="Aptos"/>
              </a:defRPr>
            </a:pPr>
            <a:r>
              <a:rPr sz="1275" b="0">
                <a:solidFill>
                  <a:srgbClr val="687E74"/>
                </a:solidFill>
                <a:latin typeface="Aptos"/>
                <a:ea typeface="Aptos"/>
                <a:cs typeface="Aptos"/>
              </a:rPr>
              <a:t>AITrain</a:t>
            </a:r>
          </a:p>
        </p:txBody>
      </p:sp>
      <p:sp>
        <p:nvSpPr>
          <p:cNvPr id="7" name="">
            <a:extLst xmlns:a="http://schemas.openxmlformats.org/drawingml/2006/main">
              <a:ext uri="{FF2B5EF4-FFF2-40B4-BE49-F238E27FC236}">
                <a16:creationId xmlns:a16="http://schemas.microsoft.com/office/drawing/2014/main" id="{5DF9049A-0BD3-48EC-861B-097AE3343204}"/>
              </a:ext>
            </a:extLst>
          </p:cNvPr>
          <p:cNvSpPr>
            <a:spLocks xmlns:a="http://schemas.openxmlformats.org/drawingml/2006/main" noGrp="1"/>
          </p:cNvSpPr>
          <p:nvPr/>
        </p:nvSpPr>
        <p:spPr>
          <a:xfrm xmlns:a="http://schemas.openxmlformats.org/drawingml/2006/main">
            <a:off x="11049000" y="6448425"/>
            <a:ext cx="457200"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1350" b="0">
                <a:solidFill>
                  <a:srgbClr val="687E74"/>
                </a:solidFill>
                <a:latin typeface="Aptos"/>
                <a:ea typeface="Aptos"/>
                <a:cs typeface="Aptos"/>
              </a:defRPr>
            </a:pPr>
            <a:r>
              <a:rPr sz="1350" b="0">
                <a:solidFill>
                  <a:srgbClr val="687E74"/>
                </a:solidFill>
                <a:latin typeface="Aptos"/>
                <a:ea typeface="Aptos"/>
                <a:cs typeface="Aptos"/>
              </a:rPr>
              <a:t>24</a:t>
            </a:r>
          </a:p>
        </p:txBody>
      </p:sp>
    </p:spTree>
    <p:extLst>
      <p:ext uri="{BB962C8B-B14F-4D97-AF65-F5344CB8AC3E}">
        <p14:creationId xmlns:p14="http://schemas.microsoft.com/office/powerpoint/2010/main" val="453771093"/>
      </p:ext>
    </p:extLst>
  </p:cSld>
</p:sld>
</file>

<file path=ppt/slides/slide25.xml><?xml version="1.0" encoding="utf-8"?>
<p:sld xmlns:p="http://schemas.openxmlformats.org/presentationml/2006/main">
  <p:cSld>
    <p:bg>
      <p:bgPr>
        <a:solidFill xmlns:a="http://schemas.openxmlformats.org/drawingml/2006/main">
          <a:srgbClr val="FAFBF7"/>
        </a:solidFill>
      </p:bgPr>
    </p:bg>
    <p:spTree>
      <p:nvGrpSpPr>
        <p:cNvPr id="1" name=""/>
        <p:cNvGrpSpPr/>
        <p:nvPr/>
      </p:nvGrpSpPr>
      <p:grpSpPr>
        <a:xfrm xmlns:a="http://schemas.openxmlformats.org/drawingml/2006/main"/>
      </p:grpSpPr>
      <p:sp>
        <p:nvSpPr>
          <p:cNvPr id="10" name="">
            <a:extLst xmlns:a="http://schemas.openxmlformats.org/drawingml/2006/main">
              <a:ext uri="{FF2B5EF4-FFF2-40B4-BE49-F238E27FC236}">
                <a16:creationId xmlns:a16="http://schemas.microsoft.com/office/drawing/2014/main" id="{25E4D9AB-1FC1-4CAB-B05E-1E199E538D61}"/>
              </a:ext>
            </a:extLst>
          </p:cNvPr>
          <p:cNvSpPr>
            <a:spLocks xmlns:a="http://schemas.openxmlformats.org/drawingml/2006/main" noGrp="1"/>
          </p:cNvSpPr>
          <p:nvPr/>
        </p:nvSpPr>
        <p:spPr>
          <a:xfrm xmlns:a="http://schemas.openxmlformats.org/drawingml/2006/main">
            <a:off x="685800" y="514350"/>
            <a:ext cx="10820400" cy="981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3225" b="1">
                <a:solidFill>
                  <a:srgbClr val="172E32"/>
                </a:solidFill>
                <a:latin typeface="Aptos"/>
                <a:ea typeface="Aptos"/>
                <a:cs typeface="Aptos"/>
              </a:defRPr>
            </a:pPr>
            <a:r>
              <a:rPr sz="3225" b="1">
                <a:solidFill>
                  <a:srgbClr val="172E32"/>
                </a:solidFill>
                <a:latin typeface="Aptos"/>
                <a:ea typeface="Aptos"/>
                <a:cs typeface="Aptos"/>
              </a:rPr>
              <a:t>Harvest timing and machine operation</a:t>
            </a:r>
          </a:p>
        </p:txBody>
      </p:sp>
      <p:sp>
        <p:nvSpPr>
          <p:cNvPr id="2" name="">
            <a:extLst xmlns:a="http://schemas.openxmlformats.org/drawingml/2006/main">
              <a:ext uri="{FF2B5EF4-FFF2-40B4-BE49-F238E27FC236}">
                <a16:creationId xmlns:a16="http://schemas.microsoft.com/office/drawing/2014/main" id="{4CE2814F-80EA-4544-A1CC-38E2EE178449}"/>
              </a:ext>
            </a:extLst>
          </p:cNvPr>
          <p:cNvSpPr>
            <a:spLocks xmlns:a="http://schemas.openxmlformats.org/drawingml/2006/main" noGrp="1"/>
          </p:cNvSpPr>
          <p:nvPr/>
        </p:nvSpPr>
        <p:spPr>
          <a:xfrm xmlns:a="http://schemas.openxmlformats.org/drawingml/2006/main">
            <a:off x="685800" y="1809750"/>
            <a:ext cx="5048250" cy="914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2100" b="0">
                <a:solidFill>
                  <a:srgbClr val="172E32"/>
                </a:solidFill>
                <a:latin typeface="Aptos"/>
                <a:ea typeface="Aptos"/>
                <a:cs typeface="Aptos"/>
              </a:defRPr>
            </a:pPr>
            <a:r>
              <a:rPr sz="2100" b="0">
                <a:solidFill>
                  <a:srgbClr val="172E32"/>
                </a:solidFill>
                <a:latin typeface="Aptos"/>
                <a:ea typeface="Aptos"/>
                <a:cs typeface="Aptos"/>
              </a:rPr>
              <a:t>Maturity and moisture influence the harvest decision.</a:t>
            </a:r>
          </a:p>
        </p:txBody>
      </p:sp>
      <p:sp>
        <p:nvSpPr>
          <p:cNvPr id="3" name="">
            <a:extLst xmlns:a="http://schemas.openxmlformats.org/drawingml/2006/main">
              <a:ext uri="{FF2B5EF4-FFF2-40B4-BE49-F238E27FC236}">
                <a16:creationId xmlns:a16="http://schemas.microsoft.com/office/drawing/2014/main" id="{03FE3B58-6398-43A6-B956-C9F1914CBB1F}"/>
              </a:ext>
            </a:extLst>
          </p:cNvPr>
          <p:cNvSpPr>
            <a:spLocks xmlns:a="http://schemas.openxmlformats.org/drawingml/2006/main" noGrp="1"/>
          </p:cNvSpPr>
          <p:nvPr/>
        </p:nvSpPr>
        <p:spPr>
          <a:xfrm xmlns:a="http://schemas.openxmlformats.org/drawingml/2006/main">
            <a:off x="685800" y="2809875"/>
            <a:ext cx="5048250" cy="914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2100" b="0">
                <a:solidFill>
                  <a:srgbClr val="172E32"/>
                </a:solidFill>
                <a:latin typeface="Aptos"/>
                <a:ea typeface="Aptos"/>
                <a:cs typeface="Aptos"/>
              </a:defRPr>
            </a:pPr>
            <a:r>
              <a:rPr sz="2100" b="0">
                <a:solidFill>
                  <a:srgbClr val="172E32"/>
                </a:solidFill>
                <a:latin typeface="Aptos"/>
                <a:ea typeface="Aptos"/>
                <a:cs typeface="Aptos"/>
              </a:rPr>
              <a:t>Machine settings affect losses and product damage.</a:t>
            </a:r>
          </a:p>
        </p:txBody>
      </p:sp>
      <p:sp>
        <p:nvSpPr>
          <p:cNvPr id="4" name="">
            <a:extLst xmlns:a="http://schemas.openxmlformats.org/drawingml/2006/main">
              <a:ext uri="{FF2B5EF4-FFF2-40B4-BE49-F238E27FC236}">
                <a16:creationId xmlns:a16="http://schemas.microsoft.com/office/drawing/2014/main" id="{37EAEC1B-AAED-4C62-8BC4-88BE02E2B856}"/>
              </a:ext>
            </a:extLst>
          </p:cNvPr>
          <p:cNvSpPr>
            <a:spLocks xmlns:a="http://schemas.openxmlformats.org/drawingml/2006/main" noGrp="1"/>
          </p:cNvSpPr>
          <p:nvPr/>
        </p:nvSpPr>
        <p:spPr>
          <a:xfrm xmlns:a="http://schemas.openxmlformats.org/drawingml/2006/main">
            <a:off x="685800" y="3810000"/>
            <a:ext cx="5048250" cy="914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2100" b="0">
                <a:solidFill>
                  <a:srgbClr val="172E32"/>
                </a:solidFill>
                <a:latin typeface="Aptos"/>
                <a:ea typeface="Aptos"/>
                <a:cs typeface="Aptos"/>
              </a:defRPr>
            </a:pPr>
            <a:r>
              <a:rPr sz="2100" b="0">
                <a:solidFill>
                  <a:srgbClr val="172E32"/>
                </a:solidFill>
                <a:latin typeface="Aptos"/>
                <a:ea typeface="Aptos"/>
                <a:cs typeface="Aptos"/>
              </a:rPr>
              <a:t>Vision systems can support fruit detection and picking.</a:t>
            </a:r>
          </a:p>
        </p:txBody>
      </p:sp>
      <p:sp>
        <p:nvSpPr>
          <p:cNvPr id="5" name="">
            <a:extLst xmlns:a="http://schemas.openxmlformats.org/drawingml/2006/main">
              <a:ext uri="{FF2B5EF4-FFF2-40B4-BE49-F238E27FC236}">
                <a16:creationId xmlns:a16="http://schemas.microsoft.com/office/drawing/2014/main" id="{AD64E06A-D9D0-44F3-82CD-433DFC19FA80}"/>
              </a:ext>
            </a:extLst>
          </p:cNvPr>
          <p:cNvSpPr>
            <a:spLocks xmlns:a="http://schemas.openxmlformats.org/drawingml/2006/main" noGrp="1"/>
          </p:cNvSpPr>
          <p:nvPr/>
        </p:nvSpPr>
        <p:spPr>
          <a:xfrm xmlns:a="http://schemas.openxmlformats.org/drawingml/2006/main">
            <a:off x="685800" y="4810125"/>
            <a:ext cx="5048250" cy="914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2100" b="0">
                <a:solidFill>
                  <a:srgbClr val="172E32"/>
                </a:solidFill>
                <a:latin typeface="Aptos"/>
                <a:ea typeface="Aptos"/>
                <a:cs typeface="Aptos"/>
              </a:defRPr>
            </a:pPr>
            <a:r>
              <a:rPr sz="2100" b="0">
                <a:solidFill>
                  <a:srgbClr val="172E32"/>
                </a:solidFill>
                <a:latin typeface="Aptos"/>
                <a:ea typeface="Aptos"/>
                <a:cs typeface="Aptos"/>
              </a:rPr>
              <a:t>Harvest records connect yield with earlier field management.</a:t>
            </a:r>
          </a:p>
        </p:txBody>
      </p:sp>
      <p:pic>
        <p:nvPicPr>
          <p:cNvPr id="15" name=""/>
          <p:cNvPicPr>
            <a:picLocks xmlns:a="http://schemas.openxmlformats.org/drawingml/2006/main" noChangeAspect="1"/>
          </p:cNvPicPr>
          <p:nvPr/>
        </p:nvPicPr>
        <p:blipFill>
          <a:blip xmlns:r="http://schemas.openxmlformats.org/officeDocument/2006/relationships" xmlns:a="http://schemas.openxmlformats.org/drawingml/2006/main" r:embed="Rb187a9d662b34e40"/>
          <a:stretch xmlns:a="http://schemas.openxmlformats.org/drawingml/2006/main"/>
        </p:blipFill>
        <p:spPr>
          <a:xfrm xmlns:a="http://schemas.openxmlformats.org/drawingml/2006/main">
            <a:off x="6796088" y="1762125"/>
            <a:ext cx="4114800" cy="4114800"/>
          </a:xfrm>
          <a:prstGeom xmlns:a="http://schemas.openxmlformats.org/drawingml/2006/main" prst="rect">
            <a:avLst/>
          </a:prstGeom>
        </p:spPr>
      </p:pic>
      <p:sp>
        <p:nvSpPr>
          <p:cNvPr id="7" name="">
            <a:extLst xmlns:a="http://schemas.openxmlformats.org/drawingml/2006/main">
              <a:ext uri="{FF2B5EF4-FFF2-40B4-BE49-F238E27FC236}">
                <a16:creationId xmlns:a16="http://schemas.microsoft.com/office/drawing/2014/main" id="{B1DBA604-77C5-4CCD-B9DB-542F3F1CCA3F}"/>
              </a:ext>
            </a:extLst>
          </p:cNvPr>
          <p:cNvSpPr>
            <a:spLocks xmlns:a="http://schemas.openxmlformats.org/drawingml/2006/main" noGrp="1"/>
          </p:cNvSpPr>
          <p:nvPr/>
        </p:nvSpPr>
        <p:spPr>
          <a:xfrm xmlns:a="http://schemas.openxmlformats.org/drawingml/2006/main">
            <a:off x="685800" y="6467475"/>
            <a:ext cx="923925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1275" b="0">
                <a:solidFill>
                  <a:srgbClr val="687E74"/>
                </a:solidFill>
                <a:latin typeface="Aptos"/>
                <a:ea typeface="Aptos"/>
                <a:cs typeface="Aptos"/>
              </a:defRPr>
            </a:pPr>
            <a:r>
              <a:rPr sz="1275" b="0">
                <a:solidFill>
                  <a:srgbClr val="687E74"/>
                </a:solidFill>
                <a:latin typeface="Aptos"/>
                <a:ea typeface="Aptos"/>
                <a:cs typeface="Aptos"/>
              </a:rPr>
              <a:t>AITrain</a:t>
            </a:r>
          </a:p>
        </p:txBody>
      </p:sp>
      <p:sp>
        <p:nvSpPr>
          <p:cNvPr id="8" name="">
            <a:extLst xmlns:a="http://schemas.openxmlformats.org/drawingml/2006/main">
              <a:ext uri="{FF2B5EF4-FFF2-40B4-BE49-F238E27FC236}">
                <a16:creationId xmlns:a16="http://schemas.microsoft.com/office/drawing/2014/main" id="{52B8FF84-6EB3-4A26-9983-D7F6A95E621F}"/>
              </a:ext>
            </a:extLst>
          </p:cNvPr>
          <p:cNvSpPr>
            <a:spLocks xmlns:a="http://schemas.openxmlformats.org/drawingml/2006/main" noGrp="1"/>
          </p:cNvSpPr>
          <p:nvPr/>
        </p:nvSpPr>
        <p:spPr>
          <a:xfrm xmlns:a="http://schemas.openxmlformats.org/drawingml/2006/main">
            <a:off x="11049000" y="6448425"/>
            <a:ext cx="457200"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1350" b="0">
                <a:solidFill>
                  <a:srgbClr val="687E74"/>
                </a:solidFill>
                <a:latin typeface="Aptos"/>
                <a:ea typeface="Aptos"/>
                <a:cs typeface="Aptos"/>
              </a:defRPr>
            </a:pPr>
            <a:r>
              <a:rPr sz="1350" b="0">
                <a:solidFill>
                  <a:srgbClr val="687E74"/>
                </a:solidFill>
                <a:latin typeface="Aptos"/>
                <a:ea typeface="Aptos"/>
                <a:cs typeface="Aptos"/>
              </a:rPr>
              <a:t>25</a:t>
            </a:r>
          </a:p>
        </p:txBody>
      </p:sp>
      <p:sp>
        <p:nvSpPr>
          <p:cNvPr id="9" name="">
            <a:extLst xmlns:a="http://schemas.openxmlformats.org/drawingml/2006/main">
              <a:ext uri="{FF2B5EF4-FFF2-40B4-BE49-F238E27FC236}">
                <a16:creationId xmlns:a16="http://schemas.microsoft.com/office/drawing/2014/main" id="{F6A72E24-572D-479C-9672-7D2C8FFB5A32}"/>
              </a:ext>
            </a:extLst>
          </p:cNvPr>
          <p:cNvSpPr>
            <a:spLocks xmlns:a="http://schemas.openxmlformats.org/drawingml/2006/main" noGrp="1"/>
          </p:cNvSpPr>
          <p:nvPr/>
        </p:nvSpPr>
        <p:spPr>
          <a:xfrm xmlns:a="http://schemas.openxmlformats.org/drawingml/2006/main">
            <a:off x="6200775" y="5953125"/>
            <a:ext cx="530542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1275" b="0">
                <a:solidFill>
                  <a:srgbClr val="687E74"/>
                </a:solidFill>
                <a:latin typeface="Aptos"/>
                <a:ea typeface="Aptos"/>
                <a:cs typeface="Aptos"/>
              </a:defRPr>
            </a:pPr>
            <a:r>
              <a:rPr sz="1275" b="0">
                <a:solidFill>
                  <a:srgbClr val="687E74"/>
                </a:solidFill>
                <a:latin typeface="Aptos"/>
                <a:ea typeface="Aptos"/>
                <a:cs typeface="Aptos"/>
              </a:rPr>
              <a:t>AI-generated illustration</a:t>
            </a:r>
          </a:p>
        </p:txBody>
      </p:sp>
    </p:spTree>
    <p:extLst>
      <p:ext uri="{BB962C8B-B14F-4D97-AF65-F5344CB8AC3E}">
        <p14:creationId xmlns:p14="http://schemas.microsoft.com/office/powerpoint/2010/main" val="1464716852"/>
      </p:ext>
    </p:extLst>
  </p:cSld>
</p:sld>
</file>

<file path=ppt/slides/slide26.xml><?xml version="1.0" encoding="utf-8"?>
<p:sld xmlns:p="http://schemas.openxmlformats.org/presentationml/2006/main">
  <p:cSld>
    <p:bg>
      <p:bgPr>
        <a:solidFill xmlns:a="http://schemas.openxmlformats.org/drawingml/2006/main">
          <a:srgbClr val="FAFBF7"/>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F4618614-8E40-4144-B43C-7680F1AD8080}"/>
              </a:ext>
            </a:extLst>
          </p:cNvPr>
          <p:cNvSpPr>
            <a:spLocks xmlns:a="http://schemas.openxmlformats.org/drawingml/2006/main" noGrp="1"/>
          </p:cNvSpPr>
          <p:nvPr/>
        </p:nvSpPr>
        <p:spPr>
          <a:xfrm xmlns:a="http://schemas.openxmlformats.org/drawingml/2006/main">
            <a:off x="685800" y="514350"/>
            <a:ext cx="10820400" cy="981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3225" b="1">
                <a:solidFill>
                  <a:srgbClr val="172E32"/>
                </a:solidFill>
                <a:latin typeface="Aptos"/>
                <a:ea typeface="Aptos"/>
                <a:cs typeface="Aptos"/>
              </a:defRPr>
            </a:pPr>
            <a:r>
              <a:rPr sz="3225" b="1">
                <a:solidFill>
                  <a:srgbClr val="172E32"/>
                </a:solidFill>
                <a:latin typeface="Aptos"/>
                <a:ea typeface="Aptos"/>
                <a:cs typeface="Aptos"/>
              </a:rPr>
              <a:t>Post-harvest management</a:t>
            </a:r>
          </a:p>
        </p:txBody>
      </p:sp>
      <p:sp>
        <p:nvSpPr>
          <p:cNvPr id="2" name="">
            <a:extLst xmlns:a="http://schemas.openxmlformats.org/drawingml/2006/main">
              <a:ext uri="{FF2B5EF4-FFF2-40B4-BE49-F238E27FC236}">
                <a16:creationId xmlns:a16="http://schemas.microsoft.com/office/drawing/2014/main" id="{AA26C15B-9721-40B3-A6B2-E0FE1DDFB1A2}"/>
              </a:ext>
            </a:extLst>
          </p:cNvPr>
          <p:cNvSpPr>
            <a:spLocks xmlns:a="http://schemas.openxmlformats.org/drawingml/2006/main" noGrp="1"/>
          </p:cNvSpPr>
          <p:nvPr/>
        </p:nvSpPr>
        <p:spPr>
          <a:xfrm xmlns:a="http://schemas.openxmlformats.org/drawingml/2006/main">
            <a:off x="685800" y="1905000"/>
            <a:ext cx="10820400" cy="8191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2400" b="0">
                <a:solidFill>
                  <a:srgbClr val="172E32"/>
                </a:solidFill>
                <a:latin typeface="Aptos"/>
                <a:ea typeface="Aptos"/>
                <a:cs typeface="Aptos"/>
              </a:defRPr>
            </a:pPr>
            <a:r>
              <a:rPr sz="2400" b="0">
                <a:solidFill>
                  <a:srgbClr val="172E32"/>
                </a:solidFill>
                <a:latin typeface="Aptos"/>
                <a:ea typeface="Aptos"/>
                <a:cs typeface="Aptos"/>
              </a:rPr>
              <a:t>Moisture and temperature influence storage conditions.</a:t>
            </a:r>
          </a:p>
        </p:txBody>
      </p:sp>
      <p:sp>
        <p:nvSpPr>
          <p:cNvPr id="3" name="">
            <a:extLst xmlns:a="http://schemas.openxmlformats.org/drawingml/2006/main">
              <a:ext uri="{FF2B5EF4-FFF2-40B4-BE49-F238E27FC236}">
                <a16:creationId xmlns:a16="http://schemas.microsoft.com/office/drawing/2014/main" id="{4B1820D7-8196-4F04-9964-B5100250CE8B}"/>
              </a:ext>
            </a:extLst>
          </p:cNvPr>
          <p:cNvSpPr>
            <a:spLocks xmlns:a="http://schemas.openxmlformats.org/drawingml/2006/main" noGrp="1"/>
          </p:cNvSpPr>
          <p:nvPr/>
        </p:nvSpPr>
        <p:spPr>
          <a:xfrm xmlns:a="http://schemas.openxmlformats.org/drawingml/2006/main">
            <a:off x="685800" y="2838450"/>
            <a:ext cx="10820400" cy="8191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2400" b="0">
                <a:solidFill>
                  <a:srgbClr val="172E32"/>
                </a:solidFill>
                <a:latin typeface="Aptos"/>
                <a:ea typeface="Aptos"/>
                <a:cs typeface="Aptos"/>
              </a:defRPr>
            </a:pPr>
            <a:r>
              <a:rPr sz="2400" b="0">
                <a:solidFill>
                  <a:srgbClr val="172E32"/>
                </a:solidFill>
                <a:latin typeface="Aptos"/>
                <a:ea typeface="Aptos"/>
                <a:cs typeface="Aptos"/>
              </a:rPr>
              <a:t>Handling can damage products and reduce quality.</a:t>
            </a:r>
          </a:p>
        </p:txBody>
      </p:sp>
      <p:sp>
        <p:nvSpPr>
          <p:cNvPr id="4" name="">
            <a:extLst xmlns:a="http://schemas.openxmlformats.org/drawingml/2006/main">
              <a:ext uri="{FF2B5EF4-FFF2-40B4-BE49-F238E27FC236}">
                <a16:creationId xmlns:a16="http://schemas.microsoft.com/office/drawing/2014/main" id="{C3F9D514-0834-4DEA-A469-CB141D4AFD0D}"/>
              </a:ext>
            </a:extLst>
          </p:cNvPr>
          <p:cNvSpPr>
            <a:spLocks xmlns:a="http://schemas.openxmlformats.org/drawingml/2006/main" noGrp="1"/>
          </p:cNvSpPr>
          <p:nvPr/>
        </p:nvSpPr>
        <p:spPr>
          <a:xfrm xmlns:a="http://schemas.openxmlformats.org/drawingml/2006/main">
            <a:off x="685800" y="3771900"/>
            <a:ext cx="10820400" cy="8191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2400" b="0">
                <a:solidFill>
                  <a:srgbClr val="172E32"/>
                </a:solidFill>
                <a:latin typeface="Aptos"/>
                <a:ea typeface="Aptos"/>
                <a:cs typeface="Aptos"/>
              </a:defRPr>
            </a:pPr>
            <a:r>
              <a:rPr sz="2400" b="0">
                <a:solidFill>
                  <a:srgbClr val="172E32"/>
                </a:solidFill>
                <a:latin typeface="Aptos"/>
                <a:ea typeface="Aptos"/>
                <a:cs typeface="Aptos"/>
              </a:rPr>
              <a:t>Sensors support monitoring of stored material.</a:t>
            </a:r>
          </a:p>
        </p:txBody>
      </p:sp>
      <p:sp>
        <p:nvSpPr>
          <p:cNvPr id="5" name="">
            <a:extLst xmlns:a="http://schemas.openxmlformats.org/drawingml/2006/main">
              <a:ext uri="{FF2B5EF4-FFF2-40B4-BE49-F238E27FC236}">
                <a16:creationId xmlns:a16="http://schemas.microsoft.com/office/drawing/2014/main" id="{E0C4671F-0459-4324-8594-00F24E0F7E12}"/>
              </a:ext>
            </a:extLst>
          </p:cNvPr>
          <p:cNvSpPr>
            <a:spLocks xmlns:a="http://schemas.openxmlformats.org/drawingml/2006/main" noGrp="1"/>
          </p:cNvSpPr>
          <p:nvPr/>
        </p:nvSpPr>
        <p:spPr>
          <a:xfrm xmlns:a="http://schemas.openxmlformats.org/drawingml/2006/main">
            <a:off x="685800" y="4705350"/>
            <a:ext cx="10820400" cy="8191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2400" b="0">
                <a:solidFill>
                  <a:srgbClr val="172E32"/>
                </a:solidFill>
                <a:latin typeface="Aptos"/>
                <a:ea typeface="Aptos"/>
                <a:cs typeface="Aptos"/>
              </a:defRPr>
            </a:pPr>
            <a:r>
              <a:rPr sz="2400" b="0">
                <a:solidFill>
                  <a:srgbClr val="172E32"/>
                </a:solidFill>
                <a:latin typeface="Aptos"/>
                <a:ea typeface="Aptos"/>
                <a:cs typeface="Aptos"/>
              </a:rPr>
              <a:t>AI can identify abnormal trends and prioritise inspection.</a:t>
            </a:r>
          </a:p>
        </p:txBody>
      </p:sp>
      <p:sp>
        <p:nvSpPr>
          <p:cNvPr id="6" name="">
            <a:extLst xmlns:a="http://schemas.openxmlformats.org/drawingml/2006/main">
              <a:ext uri="{FF2B5EF4-FFF2-40B4-BE49-F238E27FC236}">
                <a16:creationId xmlns:a16="http://schemas.microsoft.com/office/drawing/2014/main" id="{1FC07267-E049-4EA1-B4CB-F2B77EE4F00B}"/>
              </a:ext>
            </a:extLst>
          </p:cNvPr>
          <p:cNvSpPr>
            <a:spLocks xmlns:a="http://schemas.openxmlformats.org/drawingml/2006/main" noGrp="1"/>
          </p:cNvSpPr>
          <p:nvPr/>
        </p:nvSpPr>
        <p:spPr>
          <a:xfrm xmlns:a="http://schemas.openxmlformats.org/drawingml/2006/main">
            <a:off x="685800" y="6467475"/>
            <a:ext cx="923925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1275" b="0">
                <a:solidFill>
                  <a:srgbClr val="687E74"/>
                </a:solidFill>
                <a:latin typeface="Aptos"/>
                <a:ea typeface="Aptos"/>
                <a:cs typeface="Aptos"/>
              </a:defRPr>
            </a:pPr>
            <a:r>
              <a:rPr sz="1275" b="0">
                <a:solidFill>
                  <a:srgbClr val="687E74"/>
                </a:solidFill>
                <a:latin typeface="Aptos"/>
                <a:ea typeface="Aptos"/>
                <a:cs typeface="Aptos"/>
              </a:rPr>
              <a:t>AITrain</a:t>
            </a:r>
          </a:p>
        </p:txBody>
      </p:sp>
      <p:sp>
        <p:nvSpPr>
          <p:cNvPr id="7" name="">
            <a:extLst xmlns:a="http://schemas.openxmlformats.org/drawingml/2006/main">
              <a:ext uri="{FF2B5EF4-FFF2-40B4-BE49-F238E27FC236}">
                <a16:creationId xmlns:a16="http://schemas.microsoft.com/office/drawing/2014/main" id="{14A803AD-5757-44FD-B5CF-B3BECC56D8F3}"/>
              </a:ext>
            </a:extLst>
          </p:cNvPr>
          <p:cNvSpPr>
            <a:spLocks xmlns:a="http://schemas.openxmlformats.org/drawingml/2006/main" noGrp="1"/>
          </p:cNvSpPr>
          <p:nvPr/>
        </p:nvSpPr>
        <p:spPr>
          <a:xfrm xmlns:a="http://schemas.openxmlformats.org/drawingml/2006/main">
            <a:off x="11049000" y="6448425"/>
            <a:ext cx="457200"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1350" b="0">
                <a:solidFill>
                  <a:srgbClr val="687E74"/>
                </a:solidFill>
                <a:latin typeface="Aptos"/>
                <a:ea typeface="Aptos"/>
                <a:cs typeface="Aptos"/>
              </a:defRPr>
            </a:pPr>
            <a:r>
              <a:rPr sz="1350" b="0">
                <a:solidFill>
                  <a:srgbClr val="687E74"/>
                </a:solidFill>
                <a:latin typeface="Aptos"/>
                <a:ea typeface="Aptos"/>
                <a:cs typeface="Aptos"/>
              </a:rPr>
              <a:t>26</a:t>
            </a:r>
          </a:p>
        </p:txBody>
      </p:sp>
    </p:spTree>
    <p:extLst>
      <p:ext uri="{BB962C8B-B14F-4D97-AF65-F5344CB8AC3E}">
        <p14:creationId xmlns:p14="http://schemas.microsoft.com/office/powerpoint/2010/main" val="1942859134"/>
      </p:ext>
    </p:extLst>
  </p:cSld>
</p:sld>
</file>

<file path=ppt/slides/slide27.xml><?xml version="1.0" encoding="utf-8"?>
<p:sld xmlns:p="http://schemas.openxmlformats.org/presentationml/2006/main">
  <p:cSld>
    <p:bg>
      <p:bgPr>
        <a:solidFill xmlns:a="http://schemas.openxmlformats.org/drawingml/2006/main">
          <a:srgbClr val="FAFBF7"/>
        </a:solidFill>
      </p:bgPr>
    </p:bg>
    <p:spTree>
      <p:nvGrpSpPr>
        <p:cNvPr id="1" name=""/>
        <p:cNvGrpSpPr/>
        <p:nvPr/>
      </p:nvGrpSpPr>
      <p:grpSpPr>
        <a:xfrm xmlns:a="http://schemas.openxmlformats.org/drawingml/2006/main"/>
      </p:grpSpPr>
      <p:sp>
        <p:nvSpPr>
          <p:cNvPr id="9" name="">
            <a:extLst xmlns:a="http://schemas.openxmlformats.org/drawingml/2006/main">
              <a:ext uri="{FF2B5EF4-FFF2-40B4-BE49-F238E27FC236}">
                <a16:creationId xmlns:a16="http://schemas.microsoft.com/office/drawing/2014/main" id="{323E8F87-A0F3-47B2-8720-51B2F88966A3}"/>
              </a:ext>
            </a:extLst>
          </p:cNvPr>
          <p:cNvSpPr>
            <a:spLocks xmlns:a="http://schemas.openxmlformats.org/drawingml/2006/main" noGrp="1"/>
          </p:cNvSpPr>
          <p:nvPr/>
        </p:nvSpPr>
        <p:spPr>
          <a:xfrm xmlns:a="http://schemas.openxmlformats.org/drawingml/2006/main">
            <a:off x="685800" y="514350"/>
            <a:ext cx="10820400" cy="981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3225" b="1">
                <a:solidFill>
                  <a:srgbClr val="172E32"/>
                </a:solidFill>
                <a:latin typeface="Aptos"/>
                <a:ea typeface="Aptos"/>
                <a:cs typeface="Aptos"/>
              </a:defRPr>
            </a:pPr>
            <a:r>
              <a:rPr sz="3225" b="1">
                <a:solidFill>
                  <a:srgbClr val="172E32"/>
                </a:solidFill>
                <a:latin typeface="Aptos"/>
                <a:ea typeface="Aptos"/>
                <a:cs typeface="Aptos"/>
              </a:rPr>
              <a:t>Practical activity: targeted weed control</a:t>
            </a:r>
          </a:p>
        </p:txBody>
      </p:sp>
      <p:sp>
        <p:nvSpPr>
          <p:cNvPr id="2" name="">
            <a:extLst xmlns:a="http://schemas.openxmlformats.org/drawingml/2006/main">
              <a:ext uri="{FF2B5EF4-FFF2-40B4-BE49-F238E27FC236}">
                <a16:creationId xmlns:a16="http://schemas.microsoft.com/office/drawing/2014/main" id="{1E983EAB-5988-4733-A164-21CB9F9E9CCC}"/>
              </a:ext>
            </a:extLst>
          </p:cNvPr>
          <p:cNvSpPr>
            <a:spLocks xmlns:a="http://schemas.openxmlformats.org/drawingml/2006/main" noGrp="1"/>
          </p:cNvSpPr>
          <p:nvPr/>
        </p:nvSpPr>
        <p:spPr>
          <a:xfrm xmlns:a="http://schemas.openxmlformats.org/drawingml/2006/main">
            <a:off x="685800" y="1809750"/>
            <a:ext cx="5048250" cy="914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2100" b="0">
                <a:solidFill>
                  <a:srgbClr val="172E32"/>
                </a:solidFill>
                <a:latin typeface="Aptos"/>
                <a:ea typeface="Aptos"/>
                <a:cs typeface="Aptos"/>
              </a:defRPr>
            </a:pPr>
            <a:r>
              <a:rPr sz="2100" b="0">
                <a:solidFill>
                  <a:srgbClr val="172E32"/>
                </a:solidFill>
                <a:latin typeface="Aptos"/>
                <a:ea typeface="Aptos"/>
                <a:cs typeface="Aptos"/>
              </a:rPr>
              <a:t>Compare RGB and multispectral classifications.</a:t>
            </a:r>
          </a:p>
        </p:txBody>
      </p:sp>
      <p:sp>
        <p:nvSpPr>
          <p:cNvPr id="3" name="">
            <a:extLst xmlns:a="http://schemas.openxmlformats.org/drawingml/2006/main">
              <a:ext uri="{FF2B5EF4-FFF2-40B4-BE49-F238E27FC236}">
                <a16:creationId xmlns:a16="http://schemas.microsoft.com/office/drawing/2014/main" id="{5A4B9F37-8228-4309-B221-BB95D594240C}"/>
              </a:ext>
            </a:extLst>
          </p:cNvPr>
          <p:cNvSpPr>
            <a:spLocks xmlns:a="http://schemas.openxmlformats.org/drawingml/2006/main" noGrp="1"/>
          </p:cNvSpPr>
          <p:nvPr/>
        </p:nvSpPr>
        <p:spPr>
          <a:xfrm xmlns:a="http://schemas.openxmlformats.org/drawingml/2006/main">
            <a:off x="685800" y="2809875"/>
            <a:ext cx="5048250" cy="914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2100" b="0">
                <a:solidFill>
                  <a:srgbClr val="172E32"/>
                </a:solidFill>
                <a:latin typeface="Aptos"/>
                <a:ea typeface="Aptos"/>
                <a:cs typeface="Aptos"/>
              </a:defRPr>
            </a:pPr>
            <a:r>
              <a:rPr sz="2100" b="0">
                <a:solidFill>
                  <a:srgbClr val="172E32"/>
                </a:solidFill>
                <a:latin typeface="Aptos"/>
                <a:ea typeface="Aptos"/>
                <a:cs typeface="Aptos"/>
              </a:rPr>
              <a:t>Identify missed weeds and incorrect crop classifications.</a:t>
            </a:r>
          </a:p>
        </p:txBody>
      </p:sp>
      <p:sp>
        <p:nvSpPr>
          <p:cNvPr id="4" name="">
            <a:extLst xmlns:a="http://schemas.openxmlformats.org/drawingml/2006/main">
              <a:ext uri="{FF2B5EF4-FFF2-40B4-BE49-F238E27FC236}">
                <a16:creationId xmlns:a16="http://schemas.microsoft.com/office/drawing/2014/main" id="{885B2CF7-1AD5-4D9D-B69D-C0CF53469E10}"/>
              </a:ext>
            </a:extLst>
          </p:cNvPr>
          <p:cNvSpPr>
            <a:spLocks xmlns:a="http://schemas.openxmlformats.org/drawingml/2006/main" noGrp="1"/>
          </p:cNvSpPr>
          <p:nvPr/>
        </p:nvSpPr>
        <p:spPr>
          <a:xfrm xmlns:a="http://schemas.openxmlformats.org/drawingml/2006/main">
            <a:off x="685800" y="3810000"/>
            <a:ext cx="5048250" cy="914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2100" b="0">
                <a:solidFill>
                  <a:srgbClr val="172E32"/>
                </a:solidFill>
                <a:latin typeface="Aptos"/>
                <a:ea typeface="Aptos"/>
                <a:cs typeface="Aptos"/>
              </a:defRPr>
            </a:pPr>
            <a:r>
              <a:rPr sz="2100" b="0">
                <a:solidFill>
                  <a:srgbClr val="172E32"/>
                </a:solidFill>
                <a:latin typeface="Aptos"/>
                <a:ea typeface="Aptos"/>
                <a:cs typeface="Aptos"/>
              </a:rPr>
              <a:t>Explain how errors could affect the treatment decision.</a:t>
            </a:r>
          </a:p>
        </p:txBody>
      </p:sp>
      <p:sp>
        <p:nvSpPr>
          <p:cNvPr id="5" name="">
            <a:extLst xmlns:a="http://schemas.openxmlformats.org/drawingml/2006/main">
              <a:ext uri="{FF2B5EF4-FFF2-40B4-BE49-F238E27FC236}">
                <a16:creationId xmlns:a16="http://schemas.microsoft.com/office/drawing/2014/main" id="{227CE828-1A87-4304-82B4-A3CEAED7ACD8}"/>
              </a:ext>
            </a:extLst>
          </p:cNvPr>
          <p:cNvSpPr>
            <a:spLocks xmlns:a="http://schemas.openxmlformats.org/drawingml/2006/main" noGrp="1"/>
          </p:cNvSpPr>
          <p:nvPr/>
        </p:nvSpPr>
        <p:spPr>
          <a:xfrm xmlns:a="http://schemas.openxmlformats.org/drawingml/2006/main">
            <a:off x="685800" y="4810125"/>
            <a:ext cx="5048250" cy="914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2100" b="0">
                <a:solidFill>
                  <a:srgbClr val="172E32"/>
                </a:solidFill>
                <a:latin typeface="Aptos"/>
                <a:ea typeface="Aptos"/>
                <a:cs typeface="Aptos"/>
              </a:defRPr>
            </a:pPr>
            <a:r>
              <a:rPr sz="2100" b="0">
                <a:solidFill>
                  <a:srgbClr val="172E32"/>
                </a:solidFill>
                <a:latin typeface="Aptos"/>
                <a:ea typeface="Aptos"/>
                <a:cs typeface="Aptos"/>
              </a:rPr>
              <a:t>Prepare an inspection plan and a justified recommendation.</a:t>
            </a:r>
          </a:p>
        </p:txBody>
      </p:sp>
      <p:pic>
        <p:nvPicPr>
          <p:cNvPr id="14" name=""/>
          <p:cNvPicPr>
            <a:picLocks xmlns:a="http://schemas.openxmlformats.org/drawingml/2006/main" noChangeAspect="1"/>
          </p:cNvPicPr>
          <p:nvPr/>
        </p:nvPicPr>
        <p:blipFill>
          <a:blip xmlns:r="http://schemas.openxmlformats.org/officeDocument/2006/relationships" xmlns:a="http://schemas.openxmlformats.org/drawingml/2006/main" r:embed="Rcc84696cb9044ba6"/>
          <a:stretch xmlns:a="http://schemas.openxmlformats.org/drawingml/2006/main"/>
        </p:blipFill>
        <p:spPr>
          <a:xfrm xmlns:a="http://schemas.openxmlformats.org/drawingml/2006/main">
            <a:off x="6200775" y="2059870"/>
            <a:ext cx="5305425" cy="3519309"/>
          </a:xfrm>
          <a:prstGeom xmlns:a="http://schemas.openxmlformats.org/drawingml/2006/main" prst="rect">
            <a:avLst/>
          </a:prstGeom>
        </p:spPr>
      </p:pic>
      <p:sp>
        <p:nvSpPr>
          <p:cNvPr id="7" name="">
            <a:extLst xmlns:a="http://schemas.openxmlformats.org/drawingml/2006/main">
              <a:ext uri="{FF2B5EF4-FFF2-40B4-BE49-F238E27FC236}">
                <a16:creationId xmlns:a16="http://schemas.microsoft.com/office/drawing/2014/main" id="{567D7139-32D8-47D0-AFE7-7E8AD1BB9750}"/>
              </a:ext>
            </a:extLst>
          </p:cNvPr>
          <p:cNvSpPr>
            <a:spLocks xmlns:a="http://schemas.openxmlformats.org/drawingml/2006/main" noGrp="1"/>
          </p:cNvSpPr>
          <p:nvPr/>
        </p:nvSpPr>
        <p:spPr>
          <a:xfrm xmlns:a="http://schemas.openxmlformats.org/drawingml/2006/main">
            <a:off x="685800" y="6467475"/>
            <a:ext cx="923925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1275" b="0">
                <a:solidFill>
                  <a:srgbClr val="687E74"/>
                </a:solidFill>
                <a:latin typeface="Aptos"/>
                <a:ea typeface="Aptos"/>
                <a:cs typeface="Aptos"/>
              </a:defRPr>
            </a:pPr>
            <a:r>
              <a:rPr sz="1275" b="0">
                <a:solidFill>
                  <a:srgbClr val="687E74"/>
                </a:solidFill>
                <a:latin typeface="Aptos"/>
                <a:ea typeface="Aptos"/>
                <a:cs typeface="Aptos"/>
              </a:rPr>
              <a:t>AITrain</a:t>
            </a:r>
          </a:p>
        </p:txBody>
      </p:sp>
      <p:sp>
        <p:nvSpPr>
          <p:cNvPr id="8" name="">
            <a:extLst xmlns:a="http://schemas.openxmlformats.org/drawingml/2006/main">
              <a:ext uri="{FF2B5EF4-FFF2-40B4-BE49-F238E27FC236}">
                <a16:creationId xmlns:a16="http://schemas.microsoft.com/office/drawing/2014/main" id="{AE5D8B86-AFAF-4A08-BD8F-96C5CF6D549E}"/>
              </a:ext>
            </a:extLst>
          </p:cNvPr>
          <p:cNvSpPr>
            <a:spLocks xmlns:a="http://schemas.openxmlformats.org/drawingml/2006/main" noGrp="1"/>
          </p:cNvSpPr>
          <p:nvPr/>
        </p:nvSpPr>
        <p:spPr>
          <a:xfrm xmlns:a="http://schemas.openxmlformats.org/drawingml/2006/main">
            <a:off x="11049000" y="6448425"/>
            <a:ext cx="457200"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1350" b="0">
                <a:solidFill>
                  <a:srgbClr val="687E74"/>
                </a:solidFill>
                <a:latin typeface="Aptos"/>
                <a:ea typeface="Aptos"/>
                <a:cs typeface="Aptos"/>
              </a:defRPr>
            </a:pPr>
            <a:r>
              <a:rPr sz="1350" b="0">
                <a:solidFill>
                  <a:srgbClr val="687E74"/>
                </a:solidFill>
                <a:latin typeface="Aptos"/>
                <a:ea typeface="Aptos"/>
                <a:cs typeface="Aptos"/>
              </a:rPr>
              <a:t>27</a:t>
            </a:r>
          </a:p>
        </p:txBody>
      </p:sp>
    </p:spTree>
    <p:extLst>
      <p:ext uri="{BB962C8B-B14F-4D97-AF65-F5344CB8AC3E}">
        <p14:creationId xmlns:p14="http://schemas.microsoft.com/office/powerpoint/2010/main" val="1189949124"/>
      </p:ext>
    </p:extLst>
  </p:cSld>
</p:sld>
</file>

<file path=ppt/slides/slide28.xml><?xml version="1.0" encoding="utf-8"?>
<p:sld xmlns:p="http://schemas.openxmlformats.org/presentationml/2006/main">
  <p:cSld>
    <p:bg>
      <p:bgPr>
        <a:solidFill xmlns:a="http://schemas.openxmlformats.org/drawingml/2006/main">
          <a:srgbClr val="123A3B"/>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2641884F-6FF4-442E-9E0E-D9152CB39281}"/>
              </a:ext>
            </a:extLst>
          </p:cNvPr>
          <p:cNvSpPr>
            <a:spLocks xmlns:a="http://schemas.openxmlformats.org/drawingml/2006/main" noGrp="1"/>
          </p:cNvSpPr>
          <p:nvPr/>
        </p:nvSpPr>
        <p:spPr>
          <a:xfrm xmlns:a="http://schemas.openxmlformats.org/drawingml/2006/main">
            <a:off x="685800" y="514350"/>
            <a:ext cx="10820400" cy="981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3225" b="1">
                <a:solidFill>
                  <a:srgbClr val="FFFFFF"/>
                </a:solidFill>
                <a:latin typeface="Aptos"/>
                <a:ea typeface="Aptos"/>
                <a:cs typeface="Aptos"/>
              </a:defRPr>
            </a:pPr>
            <a:r>
              <a:rPr sz="3225" b="1">
                <a:solidFill>
                  <a:srgbClr val="FFFFFF"/>
                </a:solidFill>
                <a:latin typeface="Aptos"/>
                <a:ea typeface="Aptos"/>
                <a:cs typeface="Aptos"/>
              </a:rPr>
              <a:t>A defensible crop-management decision</a:t>
            </a:r>
          </a:p>
        </p:txBody>
      </p:sp>
      <p:sp>
        <p:nvSpPr>
          <p:cNvPr id="2" name="">
            <a:extLst xmlns:a="http://schemas.openxmlformats.org/drawingml/2006/main">
              <a:ext uri="{FF2B5EF4-FFF2-40B4-BE49-F238E27FC236}">
                <a16:creationId xmlns:a16="http://schemas.microsoft.com/office/drawing/2014/main" id="{484AA4ED-6910-4190-91E8-1EAF0946BE10}"/>
              </a:ext>
            </a:extLst>
          </p:cNvPr>
          <p:cNvSpPr>
            <a:spLocks xmlns:a="http://schemas.openxmlformats.org/drawingml/2006/main" noGrp="1"/>
          </p:cNvSpPr>
          <p:nvPr/>
        </p:nvSpPr>
        <p:spPr>
          <a:xfrm xmlns:a="http://schemas.openxmlformats.org/drawingml/2006/main">
            <a:off x="685800" y="1905000"/>
            <a:ext cx="10820400" cy="8191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2400" b="0">
                <a:solidFill>
                  <a:srgbClr val="FFFFFF"/>
                </a:solidFill>
                <a:latin typeface="Aptos"/>
                <a:ea typeface="Aptos"/>
                <a:cs typeface="Aptos"/>
              </a:defRPr>
            </a:pPr>
            <a:r>
              <a:rPr sz="2400" b="0">
                <a:solidFill>
                  <a:srgbClr val="FFFFFF"/>
                </a:solidFill>
                <a:latin typeface="Aptos"/>
                <a:ea typeface="Aptos"/>
                <a:cs typeface="Aptos"/>
              </a:rPr>
              <a:t>Define the problem and relevant field conditions.</a:t>
            </a:r>
          </a:p>
        </p:txBody>
      </p:sp>
      <p:sp>
        <p:nvSpPr>
          <p:cNvPr id="3" name="">
            <a:extLst xmlns:a="http://schemas.openxmlformats.org/drawingml/2006/main">
              <a:ext uri="{FF2B5EF4-FFF2-40B4-BE49-F238E27FC236}">
                <a16:creationId xmlns:a16="http://schemas.microsoft.com/office/drawing/2014/main" id="{3A02DF4C-BA45-45BC-B74E-A6166AB71C54}"/>
              </a:ext>
            </a:extLst>
          </p:cNvPr>
          <p:cNvSpPr>
            <a:spLocks xmlns:a="http://schemas.openxmlformats.org/drawingml/2006/main" noGrp="1"/>
          </p:cNvSpPr>
          <p:nvPr/>
        </p:nvSpPr>
        <p:spPr>
          <a:xfrm xmlns:a="http://schemas.openxmlformats.org/drawingml/2006/main">
            <a:off x="685800" y="2838450"/>
            <a:ext cx="10820400" cy="8191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2400" b="0">
                <a:solidFill>
                  <a:srgbClr val="FFFFFF"/>
                </a:solidFill>
                <a:latin typeface="Aptos"/>
                <a:ea typeface="Aptos"/>
                <a:cs typeface="Aptos"/>
              </a:defRPr>
            </a:pPr>
            <a:r>
              <a:rPr sz="2400" b="0">
                <a:solidFill>
                  <a:srgbClr val="FFFFFF"/>
                </a:solidFill>
                <a:latin typeface="Aptos"/>
                <a:ea typeface="Aptos"/>
                <a:cs typeface="Aptos"/>
              </a:rPr>
              <a:t>Use representative measurements and checked records.</a:t>
            </a:r>
          </a:p>
        </p:txBody>
      </p:sp>
      <p:sp>
        <p:nvSpPr>
          <p:cNvPr id="4" name="">
            <a:extLst xmlns:a="http://schemas.openxmlformats.org/drawingml/2006/main">
              <a:ext uri="{FF2B5EF4-FFF2-40B4-BE49-F238E27FC236}">
                <a16:creationId xmlns:a16="http://schemas.microsoft.com/office/drawing/2014/main" id="{AE539B52-6A3E-4F28-9873-38F78D749224}"/>
              </a:ext>
            </a:extLst>
          </p:cNvPr>
          <p:cNvSpPr>
            <a:spLocks xmlns:a="http://schemas.openxmlformats.org/drawingml/2006/main" noGrp="1"/>
          </p:cNvSpPr>
          <p:nvPr/>
        </p:nvSpPr>
        <p:spPr>
          <a:xfrm xmlns:a="http://schemas.openxmlformats.org/drawingml/2006/main">
            <a:off x="685800" y="3771900"/>
            <a:ext cx="10820400" cy="8191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2400" b="0">
                <a:solidFill>
                  <a:srgbClr val="FFFFFF"/>
                </a:solidFill>
                <a:latin typeface="Aptos"/>
                <a:ea typeface="Aptos"/>
                <a:cs typeface="Aptos"/>
              </a:defRPr>
            </a:pPr>
            <a:r>
              <a:rPr sz="2400" b="0">
                <a:solidFill>
                  <a:srgbClr val="FFFFFF"/>
                </a:solidFill>
                <a:latin typeface="Aptos"/>
                <a:ea typeface="Aptos"/>
                <a:cs typeface="Aptos"/>
              </a:rPr>
              <a:t>Interpret the model output with agronomic knowledge.</a:t>
            </a:r>
          </a:p>
        </p:txBody>
      </p:sp>
      <p:sp>
        <p:nvSpPr>
          <p:cNvPr id="5" name="">
            <a:extLst xmlns:a="http://schemas.openxmlformats.org/drawingml/2006/main">
              <a:ext uri="{FF2B5EF4-FFF2-40B4-BE49-F238E27FC236}">
                <a16:creationId xmlns:a16="http://schemas.microsoft.com/office/drawing/2014/main" id="{4FB69F6A-94A1-4383-8571-11D535853149}"/>
              </a:ext>
            </a:extLst>
          </p:cNvPr>
          <p:cNvSpPr>
            <a:spLocks xmlns:a="http://schemas.openxmlformats.org/drawingml/2006/main" noGrp="1"/>
          </p:cNvSpPr>
          <p:nvPr/>
        </p:nvSpPr>
        <p:spPr>
          <a:xfrm xmlns:a="http://schemas.openxmlformats.org/drawingml/2006/main">
            <a:off x="685800" y="4705350"/>
            <a:ext cx="10820400" cy="8191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2400" b="0">
                <a:solidFill>
                  <a:srgbClr val="FFFFFF"/>
                </a:solidFill>
                <a:latin typeface="Aptos"/>
                <a:ea typeface="Aptos"/>
                <a:cs typeface="Aptos"/>
              </a:defRPr>
            </a:pPr>
            <a:r>
              <a:rPr sz="2400" b="0">
                <a:solidFill>
                  <a:srgbClr val="FFFFFF"/>
                </a:solidFill>
                <a:latin typeface="Aptos"/>
                <a:ea typeface="Aptos"/>
                <a:cs typeface="Aptos"/>
              </a:rPr>
              <a:t>Verify the action through field observations and operation data.</a:t>
            </a:r>
          </a:p>
        </p:txBody>
      </p:sp>
      <p:sp>
        <p:nvSpPr>
          <p:cNvPr id="6" name="">
            <a:extLst xmlns:a="http://schemas.openxmlformats.org/drawingml/2006/main">
              <a:ext uri="{FF2B5EF4-FFF2-40B4-BE49-F238E27FC236}">
                <a16:creationId xmlns:a16="http://schemas.microsoft.com/office/drawing/2014/main" id="{FB3B2C0C-D3F8-48E5-8FDD-97C3119264E0}"/>
              </a:ext>
            </a:extLst>
          </p:cNvPr>
          <p:cNvSpPr>
            <a:spLocks xmlns:a="http://schemas.openxmlformats.org/drawingml/2006/main" noGrp="1"/>
          </p:cNvSpPr>
          <p:nvPr/>
        </p:nvSpPr>
        <p:spPr>
          <a:xfrm xmlns:a="http://schemas.openxmlformats.org/drawingml/2006/main">
            <a:off x="685800" y="6467475"/>
            <a:ext cx="923925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1275" b="0">
                <a:solidFill>
                  <a:srgbClr val="A9D6BF"/>
                </a:solidFill>
                <a:latin typeface="Aptos"/>
                <a:ea typeface="Aptos"/>
                <a:cs typeface="Aptos"/>
              </a:defRPr>
            </a:pPr>
            <a:r>
              <a:rPr sz="1275" b="0">
                <a:solidFill>
                  <a:srgbClr val="A9D6BF"/>
                </a:solidFill>
                <a:latin typeface="Aptos"/>
                <a:ea typeface="Aptos"/>
                <a:cs typeface="Aptos"/>
              </a:rPr>
              <a:t>AITrain</a:t>
            </a:r>
          </a:p>
        </p:txBody>
      </p:sp>
      <p:sp>
        <p:nvSpPr>
          <p:cNvPr id="7" name="">
            <a:extLst xmlns:a="http://schemas.openxmlformats.org/drawingml/2006/main">
              <a:ext uri="{FF2B5EF4-FFF2-40B4-BE49-F238E27FC236}">
                <a16:creationId xmlns:a16="http://schemas.microsoft.com/office/drawing/2014/main" id="{A4FB8C7B-51A1-4519-8E4F-54EE4542239A}"/>
              </a:ext>
            </a:extLst>
          </p:cNvPr>
          <p:cNvSpPr>
            <a:spLocks xmlns:a="http://schemas.openxmlformats.org/drawingml/2006/main" noGrp="1"/>
          </p:cNvSpPr>
          <p:nvPr/>
        </p:nvSpPr>
        <p:spPr>
          <a:xfrm xmlns:a="http://schemas.openxmlformats.org/drawingml/2006/main">
            <a:off x="11049000" y="6448425"/>
            <a:ext cx="457200"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1350" b="0">
                <a:solidFill>
                  <a:srgbClr val="A9D6BF"/>
                </a:solidFill>
                <a:latin typeface="Aptos"/>
                <a:ea typeface="Aptos"/>
                <a:cs typeface="Aptos"/>
              </a:defRPr>
            </a:pPr>
            <a:r>
              <a:rPr sz="1350" b="0">
                <a:solidFill>
                  <a:srgbClr val="A9D6BF"/>
                </a:solidFill>
                <a:latin typeface="Aptos"/>
                <a:ea typeface="Aptos"/>
                <a:cs typeface="Aptos"/>
              </a:rPr>
              <a:t>28</a:t>
            </a:r>
          </a:p>
        </p:txBody>
      </p:sp>
    </p:spTree>
    <p:extLst>
      <p:ext uri="{BB962C8B-B14F-4D97-AF65-F5344CB8AC3E}">
        <p14:creationId xmlns:p14="http://schemas.microsoft.com/office/powerpoint/2010/main" val="2136618899"/>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2026-10-02T11:14:19.2540000Z</dcterms:created>
  <dcterms:modified xsi:type="dcterms:W3CDTF">2026-10-02T11:14:19.2540000Z</dcterms:modified>
</coreProperties>
</file>